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56" r:id="rId2"/>
    <p:sldId id="273" r:id="rId3"/>
    <p:sldId id="257" r:id="rId4"/>
    <p:sldId id="274" r:id="rId5"/>
    <p:sldId id="269" r:id="rId6"/>
    <p:sldId id="280" r:id="rId7"/>
    <p:sldId id="259" r:id="rId8"/>
    <p:sldId id="281" r:id="rId9"/>
    <p:sldId id="260" r:id="rId10"/>
    <p:sldId id="282" r:id="rId11"/>
    <p:sldId id="262" r:id="rId12"/>
    <p:sldId id="275" r:id="rId13"/>
    <p:sldId id="263" r:id="rId14"/>
    <p:sldId id="283" r:id="rId15"/>
    <p:sldId id="268" r:id="rId16"/>
    <p:sldId id="264" r:id="rId17"/>
    <p:sldId id="276" r:id="rId18"/>
    <p:sldId id="265" r:id="rId19"/>
    <p:sldId id="284" r:id="rId20"/>
    <p:sldId id="266" r:id="rId21"/>
    <p:sldId id="285" r:id="rId22"/>
    <p:sldId id="267" r:id="rId23"/>
    <p:sldId id="270" r:id="rId24"/>
    <p:sldId id="277" r:id="rId25"/>
    <p:sldId id="278" r:id="rId26"/>
    <p:sldId id="271" r:id="rId27"/>
    <p:sldId id="279" r:id="rId28"/>
    <p:sldId id="272" r:id="rId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44"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AAC83D52-B75F-4897-915B-EDA00E5054C0}" type="datetimeFigureOut">
              <a:rPr lang="en-US" smtClean="0"/>
              <a:t>3/13/2014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10ADB4E-1B2B-43CB-9E24-EFD82461DF30}" type="slidenum">
              <a:rPr lang="en-US" smtClean="0"/>
              <a:t>‹#›</a:t>
            </a:fld>
            <a:endParaRPr lang="en-US"/>
          </a:p>
        </p:txBody>
      </p:sp>
    </p:spTree>
    <p:extLst>
      <p:ext uri="{BB962C8B-B14F-4D97-AF65-F5344CB8AC3E}">
        <p14:creationId xmlns:p14="http://schemas.microsoft.com/office/powerpoint/2010/main" val="13219399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E87BE1-C6CB-457B-A813-A338906C019C}"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423474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87BE1-C6CB-457B-A813-A338906C019C}"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181266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87BE1-C6CB-457B-A813-A338906C019C}"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429370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87BE1-C6CB-457B-A813-A338906C019C}"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1618684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E87BE1-C6CB-457B-A813-A338906C019C}"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424441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E87BE1-C6CB-457B-A813-A338906C019C}"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390287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E87BE1-C6CB-457B-A813-A338906C019C}" type="datetimeFigureOut">
              <a:rPr lang="en-US" smtClean="0"/>
              <a:t>3/13/2014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187581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E87BE1-C6CB-457B-A813-A338906C019C}" type="datetimeFigureOut">
              <a:rPr lang="en-US" smtClean="0"/>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318729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87BE1-C6CB-457B-A813-A338906C019C}" type="datetimeFigureOut">
              <a:rPr lang="en-US" smtClean="0"/>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42204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E87BE1-C6CB-457B-A813-A338906C019C}"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372851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E87BE1-C6CB-457B-A813-A338906C019C}"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B4F97-B8F0-40EB-9220-6D059667D803}" type="slidenum">
              <a:rPr lang="en-US" smtClean="0"/>
              <a:t>‹#›</a:t>
            </a:fld>
            <a:endParaRPr lang="en-US"/>
          </a:p>
        </p:txBody>
      </p:sp>
    </p:spTree>
    <p:extLst>
      <p:ext uri="{BB962C8B-B14F-4D97-AF65-F5344CB8AC3E}">
        <p14:creationId xmlns:p14="http://schemas.microsoft.com/office/powerpoint/2010/main" val="279062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E87BE1-C6CB-457B-A813-A338906C019C}" type="datetimeFigureOut">
              <a:rPr lang="en-US" smtClean="0"/>
              <a:t>3/13/2014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B4F97-B8F0-40EB-9220-6D059667D803}" type="slidenum">
              <a:rPr lang="en-US" smtClean="0"/>
              <a:t>‹#›</a:t>
            </a:fld>
            <a:endParaRPr lang="en-US"/>
          </a:p>
        </p:txBody>
      </p:sp>
    </p:spTree>
    <p:extLst>
      <p:ext uri="{BB962C8B-B14F-4D97-AF65-F5344CB8AC3E}">
        <p14:creationId xmlns:p14="http://schemas.microsoft.com/office/powerpoint/2010/main" val="110762023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8153400" cy="5201424"/>
          </a:xfrm>
          <a:prstGeom prst="rect">
            <a:avLst/>
          </a:prstGeom>
          <a:noFill/>
        </p:spPr>
        <p:txBody>
          <a:bodyPr wrap="square" rtlCol="0">
            <a:spAutoFit/>
          </a:bodyPr>
          <a:lstStyle/>
          <a:p>
            <a:pPr algn="ctr"/>
            <a:r>
              <a:rPr lang="en-US" sz="2400" b="1" dirty="0"/>
              <a:t>Lesson One: Intervening Phrases</a:t>
            </a:r>
            <a:endParaRPr lang="en-US" sz="2400" dirty="0"/>
          </a:p>
          <a:p>
            <a:r>
              <a:rPr lang="en-US" sz="2400" dirty="0"/>
              <a:t> </a:t>
            </a:r>
          </a:p>
          <a:p>
            <a:r>
              <a:rPr lang="en-US" sz="2400" b="1" dirty="0"/>
              <a:t>Concept: A verb should agree with its subject in number.  A singular subject must have a singular verb and a plural subject must have a plural verb.</a:t>
            </a:r>
            <a:endParaRPr lang="en-US" sz="2400" dirty="0"/>
          </a:p>
          <a:p>
            <a:r>
              <a:rPr lang="en-US" sz="2400" b="1" dirty="0"/>
              <a:t>Intervening phrases and clauses </a:t>
            </a:r>
            <a:r>
              <a:rPr lang="en-US" sz="2400" b="1" dirty="0">
                <a:solidFill>
                  <a:srgbClr val="FFFF00"/>
                </a:solidFill>
              </a:rPr>
              <a:t>do not affect </a:t>
            </a:r>
            <a:r>
              <a:rPr lang="en-US" sz="2400" b="1" dirty="0"/>
              <a:t>subject - verb agreement.</a:t>
            </a:r>
            <a:endParaRPr lang="en-US" sz="2400" dirty="0"/>
          </a:p>
          <a:p>
            <a:r>
              <a:rPr lang="en-US" sz="2400" b="1" dirty="0"/>
              <a:t> </a:t>
            </a:r>
            <a:endParaRPr lang="en-US" sz="2400" dirty="0"/>
          </a:p>
          <a:p>
            <a:r>
              <a:rPr lang="en-US" sz="2400" b="1" dirty="0"/>
              <a:t>Examples:  The discovery of mummies interests many people.</a:t>
            </a:r>
            <a:endParaRPr lang="en-US" sz="2400" dirty="0"/>
          </a:p>
          <a:p>
            <a:r>
              <a:rPr lang="en-US" sz="2400" b="1" dirty="0"/>
              <a:t>                    John, accompanied by Gracie, goes to the movie </a:t>
            </a:r>
            <a:r>
              <a:rPr lang="en-US" sz="2400" b="1" dirty="0" smtClean="0"/>
              <a:t>		every </a:t>
            </a:r>
            <a:r>
              <a:rPr lang="en-US" sz="2400" b="1" dirty="0"/>
              <a:t>Saturday.</a:t>
            </a:r>
            <a:endParaRPr lang="en-US" sz="2400" dirty="0"/>
          </a:p>
          <a:p>
            <a:r>
              <a:rPr lang="en-US" sz="2400" b="1" dirty="0"/>
              <a:t>                    The rivers that bordered Mesopotamia are the </a:t>
            </a:r>
            <a:r>
              <a:rPr lang="en-US" sz="2400" b="1" dirty="0" smtClean="0"/>
              <a:t>			Tigris </a:t>
            </a:r>
            <a:r>
              <a:rPr lang="en-US" sz="2400" b="1" dirty="0"/>
              <a:t>and </a:t>
            </a:r>
            <a:r>
              <a:rPr lang="en-US" sz="2400" b="1" dirty="0" smtClean="0"/>
              <a:t>the </a:t>
            </a:r>
            <a:r>
              <a:rPr lang="en-US" sz="2400" b="1" dirty="0"/>
              <a:t>Euphrates.</a:t>
            </a:r>
            <a:endParaRPr lang="en-US" sz="2400" dirty="0"/>
          </a:p>
          <a:p>
            <a:r>
              <a:rPr lang="en-US" sz="2000" b="1" dirty="0"/>
              <a:t>                  </a:t>
            </a:r>
            <a:r>
              <a:rPr lang="en-US" sz="2000" dirty="0"/>
              <a:t> </a:t>
            </a:r>
          </a:p>
        </p:txBody>
      </p:sp>
    </p:spTree>
    <p:extLst>
      <p:ext uri="{BB962C8B-B14F-4D97-AF65-F5344CB8AC3E}">
        <p14:creationId xmlns:p14="http://schemas.microsoft.com/office/powerpoint/2010/main" val="167233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050"/>
            <a:ext cx="9144000" cy="5262979"/>
          </a:xfrm>
          <a:prstGeom prst="rect">
            <a:avLst/>
          </a:prstGeom>
        </p:spPr>
        <p:txBody>
          <a:bodyPr wrap="square">
            <a:spAutoFit/>
          </a:bodyPr>
          <a:lstStyle/>
          <a:p>
            <a:pPr algn="ctr"/>
            <a:r>
              <a:rPr lang="en-US" sz="2800" b="1" dirty="0"/>
              <a:t>Lesson Four:  Compound Subjects</a:t>
            </a:r>
            <a:endParaRPr lang="en-US" sz="2800" dirty="0"/>
          </a:p>
          <a:p>
            <a:r>
              <a:rPr lang="en-US" sz="2800" dirty="0"/>
              <a:t> </a:t>
            </a:r>
          </a:p>
          <a:p>
            <a:r>
              <a:rPr lang="en-US" sz="2800" b="1" dirty="0"/>
              <a:t>In each sentence,</a:t>
            </a:r>
            <a:r>
              <a:rPr lang="en-US" sz="2800" dirty="0"/>
              <a:t> </a:t>
            </a:r>
            <a:r>
              <a:rPr lang="en-US" sz="2800" b="1" dirty="0"/>
              <a:t>circle the correct form of the verb or verb phrase from the choices in parentheses</a:t>
            </a:r>
            <a:r>
              <a:rPr lang="en-US" sz="2800" b="1" dirty="0" smtClean="0"/>
              <a:t>.</a:t>
            </a:r>
            <a:r>
              <a:rPr lang="en-US" sz="2800" b="1" dirty="0"/>
              <a:t> </a:t>
            </a:r>
            <a:endParaRPr lang="en-US" sz="2800" b="1" dirty="0" smtClean="0"/>
          </a:p>
          <a:p>
            <a:endParaRPr lang="en-US" sz="2800" dirty="0"/>
          </a:p>
          <a:p>
            <a:pPr marL="342900" lvl="0" indent="-342900">
              <a:buFont typeface="+mj-lt"/>
              <a:buAutoNum type="arabicPeriod"/>
            </a:pPr>
            <a:r>
              <a:rPr lang="en-US" sz="2800" dirty="0"/>
              <a:t>Bacon and eggs (is, are) a popular combination.</a:t>
            </a:r>
          </a:p>
          <a:p>
            <a:pPr marL="342900" lvl="0" indent="-342900">
              <a:buFont typeface="+mj-lt"/>
              <a:buAutoNum type="arabicPeriod"/>
            </a:pPr>
            <a:r>
              <a:rPr lang="en-US" sz="2800" dirty="0"/>
              <a:t>The owner and manager, Mr. Brown, (runs, run) the store.</a:t>
            </a:r>
          </a:p>
          <a:p>
            <a:pPr marL="342900" lvl="0" indent="-342900">
              <a:buFont typeface="+mj-lt"/>
              <a:buAutoNum type="arabicPeriod"/>
            </a:pPr>
            <a:r>
              <a:rPr lang="en-US" sz="2800" dirty="0"/>
              <a:t>Either the twins or John (is going, are going) to take charge when Mr. Brown is absent.</a:t>
            </a:r>
          </a:p>
          <a:p>
            <a:pPr marL="342900" lvl="0" indent="-342900">
              <a:buFont typeface="+mj-lt"/>
              <a:buAutoNum type="arabicPeriod"/>
            </a:pPr>
            <a:r>
              <a:rPr lang="en-US" sz="2800" dirty="0"/>
              <a:t>Macaroni and cheese (tastes, taste) best when it’s hot.</a:t>
            </a:r>
          </a:p>
          <a:p>
            <a:pPr marL="342900" lvl="0" indent="-342900">
              <a:buFont typeface="+mj-lt"/>
              <a:buAutoNum type="arabicPeriod"/>
            </a:pPr>
            <a:r>
              <a:rPr lang="en-US" sz="2800" dirty="0"/>
              <a:t>Neither the managers nor the owner (has signed, have signed) yet.</a:t>
            </a:r>
          </a:p>
        </p:txBody>
      </p:sp>
    </p:spTree>
    <p:extLst>
      <p:ext uri="{BB962C8B-B14F-4D97-AF65-F5344CB8AC3E}">
        <p14:creationId xmlns:p14="http://schemas.microsoft.com/office/powerpoint/2010/main" val="1536701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50" y="45958"/>
            <a:ext cx="8686800" cy="6247864"/>
          </a:xfrm>
          <a:prstGeom prst="rect">
            <a:avLst/>
          </a:prstGeom>
        </p:spPr>
        <p:txBody>
          <a:bodyPr wrap="square">
            <a:spAutoFit/>
          </a:bodyPr>
          <a:lstStyle/>
          <a:p>
            <a:pPr algn="ctr"/>
            <a:r>
              <a:rPr lang="en-US" sz="2000" b="1" dirty="0"/>
              <a:t>Lesson Five: Collective Nouns</a:t>
            </a:r>
            <a:endParaRPr lang="en-US" sz="2000" dirty="0"/>
          </a:p>
          <a:p>
            <a:r>
              <a:rPr lang="en-US" sz="2000" b="1" dirty="0"/>
              <a:t>Concept: </a:t>
            </a:r>
            <a:r>
              <a:rPr lang="en-US" sz="2000" dirty="0"/>
              <a:t>A collective noun is a noun that is singular in form but represents a group of persons or a collection of objects usually considered as a unit. Collective nouns may be either singular or plural, depending on their use in the sentence. Words such as </a:t>
            </a:r>
            <a:r>
              <a:rPr lang="en-US" sz="2000" i="1" dirty="0"/>
              <a:t>crowd</a:t>
            </a:r>
            <a:r>
              <a:rPr lang="en-US" sz="2000" dirty="0"/>
              <a:t>, </a:t>
            </a:r>
            <a:r>
              <a:rPr lang="en-US" sz="2000" i="1" dirty="0"/>
              <a:t>troop</a:t>
            </a:r>
            <a:r>
              <a:rPr lang="en-US" sz="2000" dirty="0"/>
              <a:t>, </a:t>
            </a:r>
            <a:r>
              <a:rPr lang="en-US" sz="2000" i="1" dirty="0"/>
              <a:t>herd</a:t>
            </a:r>
            <a:r>
              <a:rPr lang="en-US" sz="2000" dirty="0"/>
              <a:t>, </a:t>
            </a:r>
            <a:r>
              <a:rPr lang="en-US" sz="2000" i="1" dirty="0"/>
              <a:t>team</a:t>
            </a:r>
            <a:r>
              <a:rPr lang="en-US" sz="2000" dirty="0"/>
              <a:t>, </a:t>
            </a:r>
            <a:r>
              <a:rPr lang="en-US" sz="2000" i="1" dirty="0"/>
              <a:t>people</a:t>
            </a:r>
            <a:r>
              <a:rPr lang="en-US" sz="2000" dirty="0"/>
              <a:t>, </a:t>
            </a:r>
            <a:r>
              <a:rPr lang="en-US" sz="2000" i="1" dirty="0"/>
              <a:t>flock</a:t>
            </a:r>
            <a:r>
              <a:rPr lang="en-US" sz="2000" dirty="0"/>
              <a:t>, </a:t>
            </a:r>
            <a:r>
              <a:rPr lang="en-US" sz="2000" i="1" dirty="0"/>
              <a:t>jury</a:t>
            </a:r>
            <a:r>
              <a:rPr lang="en-US" sz="2000" dirty="0"/>
              <a:t>, </a:t>
            </a:r>
            <a:r>
              <a:rPr lang="en-US" sz="2000" i="1" dirty="0"/>
              <a:t>family</a:t>
            </a:r>
            <a:r>
              <a:rPr lang="en-US" sz="2000" dirty="0"/>
              <a:t>, or </a:t>
            </a:r>
            <a:r>
              <a:rPr lang="en-US" sz="2000" i="1" dirty="0"/>
              <a:t>committee</a:t>
            </a:r>
            <a:r>
              <a:rPr lang="en-US" sz="2000" dirty="0"/>
              <a:t>, are collective nouns.</a:t>
            </a:r>
          </a:p>
          <a:p>
            <a:r>
              <a:rPr lang="en-US" sz="2000" dirty="0"/>
              <a:t> </a:t>
            </a:r>
          </a:p>
          <a:p>
            <a:r>
              <a:rPr lang="en-US" sz="2000" dirty="0"/>
              <a:t>Here is the key: Imagine a flock of pigeons pecking at birdseed on the ground. Suddenly, a cat races out of the bushes. What do the pigeons do? They fly off as a unit in an attempt to escape the predator, wheeling through the sky in the same direction. </a:t>
            </a:r>
          </a:p>
          <a:p>
            <a:r>
              <a:rPr lang="en-US" sz="2000" b="1" dirty="0"/>
              <a:t> </a:t>
            </a:r>
            <a:endParaRPr lang="en-US" sz="2000" dirty="0"/>
          </a:p>
          <a:p>
            <a:r>
              <a:rPr lang="en-US" sz="2000" dirty="0"/>
              <a:t>People often behave in the same manner, doing one thing in unison with the other members of their group. When these people are part of a collective noun, that noun becomes singular and requires singular verbs and pronouns.</a:t>
            </a:r>
          </a:p>
          <a:p>
            <a:r>
              <a:rPr lang="en-US" sz="2000" b="1" dirty="0"/>
              <a:t> </a:t>
            </a:r>
            <a:endParaRPr lang="en-US" sz="2000" dirty="0"/>
          </a:p>
          <a:p>
            <a:r>
              <a:rPr lang="en-US" sz="2000" b="1" dirty="0"/>
              <a:t> </a:t>
            </a:r>
            <a:endParaRPr lang="en-US" sz="2000" dirty="0"/>
          </a:p>
          <a:p>
            <a:r>
              <a:rPr lang="en-US" sz="2000" b="1" dirty="0"/>
              <a:t>Examples: 	</a:t>
            </a:r>
            <a:r>
              <a:rPr lang="en-US" sz="2000" dirty="0"/>
              <a:t>The band is going to the Orange Bowl this year.</a:t>
            </a:r>
          </a:p>
          <a:p>
            <a:r>
              <a:rPr lang="en-US" sz="2000" dirty="0"/>
              <a:t>  		The band, as usual, were straggling into the auditorium in </a:t>
            </a:r>
            <a:r>
              <a:rPr lang="en-US" sz="2000" dirty="0" smtClean="0"/>
              <a:t>			groups </a:t>
            </a:r>
            <a:r>
              <a:rPr lang="en-US" sz="2000" dirty="0"/>
              <a:t>of </a:t>
            </a:r>
            <a:r>
              <a:rPr lang="en-US" sz="2000" dirty="0" smtClean="0"/>
              <a:t>two or </a:t>
            </a:r>
            <a:r>
              <a:rPr lang="en-US" sz="2000" dirty="0"/>
              <a:t>three</a:t>
            </a:r>
            <a:r>
              <a:rPr lang="en-US" sz="2000" dirty="0" smtClean="0"/>
              <a:t>.</a:t>
            </a:r>
            <a:endParaRPr lang="en-US" sz="2000" dirty="0"/>
          </a:p>
        </p:txBody>
      </p:sp>
    </p:spTree>
    <p:extLst>
      <p:ext uri="{BB962C8B-B14F-4D97-AF65-F5344CB8AC3E}">
        <p14:creationId xmlns:p14="http://schemas.microsoft.com/office/powerpoint/2010/main" val="4234287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304800"/>
            <a:ext cx="8686800" cy="5693866"/>
          </a:xfrm>
          <a:prstGeom prst="rect">
            <a:avLst/>
          </a:prstGeom>
        </p:spPr>
        <p:txBody>
          <a:bodyPr wrap="square">
            <a:spAutoFit/>
          </a:bodyPr>
          <a:lstStyle/>
          <a:p>
            <a:pPr algn="ctr"/>
            <a:r>
              <a:rPr lang="en-US" sz="2800" b="1" dirty="0"/>
              <a:t>Lesson Five: Collective Nouns</a:t>
            </a:r>
            <a:endParaRPr lang="en-US" sz="2800" dirty="0"/>
          </a:p>
          <a:p>
            <a:r>
              <a:rPr lang="en-US" sz="2800" b="1" dirty="0"/>
              <a:t> </a:t>
            </a:r>
            <a:endParaRPr lang="en-US" sz="2800" dirty="0"/>
          </a:p>
          <a:p>
            <a:r>
              <a:rPr lang="en-US" sz="2800" b="1" dirty="0"/>
              <a:t>In each sentence,</a:t>
            </a:r>
            <a:r>
              <a:rPr lang="en-US" sz="2800" dirty="0"/>
              <a:t> </a:t>
            </a:r>
            <a:r>
              <a:rPr lang="en-US" sz="2800" b="1" dirty="0"/>
              <a:t>circle the correct form of the verb or verb phrase from the choices in parentheses</a:t>
            </a:r>
            <a:r>
              <a:rPr lang="en-US" sz="2800" b="1" dirty="0" smtClean="0"/>
              <a:t>.</a:t>
            </a:r>
          </a:p>
          <a:p>
            <a:endParaRPr lang="en-US" sz="2800" dirty="0"/>
          </a:p>
          <a:p>
            <a:pPr marL="342900" indent="-342900">
              <a:buFont typeface="+mj-lt"/>
              <a:buAutoNum type="arabicPeriod"/>
            </a:pPr>
            <a:r>
              <a:rPr lang="en-US" sz="2800" b="1" dirty="0"/>
              <a:t> </a:t>
            </a:r>
            <a:r>
              <a:rPr lang="en-US" sz="2800" dirty="0" smtClean="0"/>
              <a:t>The </a:t>
            </a:r>
            <a:r>
              <a:rPr lang="en-US" sz="2800" dirty="0"/>
              <a:t>members of the jury (has returned, have returned) to their homes.</a:t>
            </a:r>
          </a:p>
          <a:p>
            <a:pPr marL="342900" lvl="0" indent="-342900">
              <a:buFont typeface="+mj-lt"/>
              <a:buAutoNum type="arabicPeriod"/>
            </a:pPr>
            <a:r>
              <a:rPr lang="en-US" sz="2800" dirty="0"/>
              <a:t>The choir (was told, were told) to bring their hymnals.</a:t>
            </a:r>
          </a:p>
          <a:p>
            <a:pPr marL="342900" lvl="0" indent="-342900">
              <a:buFont typeface="+mj-lt"/>
              <a:buAutoNum type="arabicPeriod"/>
            </a:pPr>
            <a:r>
              <a:rPr lang="en-US" sz="2800" dirty="0"/>
              <a:t>The family (has given, have given) their contributions.</a:t>
            </a:r>
          </a:p>
          <a:p>
            <a:pPr marL="342900" lvl="0" indent="-342900">
              <a:buFont typeface="+mj-lt"/>
              <a:buAutoNum type="arabicPeriod"/>
            </a:pPr>
            <a:r>
              <a:rPr lang="en-US" sz="2800" dirty="0"/>
              <a:t>The class (has been divided, have been divided) into sections.</a:t>
            </a:r>
          </a:p>
          <a:p>
            <a:pPr marL="342900" lvl="0" indent="-342900">
              <a:buFont typeface="+mj-lt"/>
              <a:buAutoNum type="arabicPeriod"/>
            </a:pPr>
            <a:r>
              <a:rPr lang="en-US" sz="2800" dirty="0"/>
              <a:t>The public (demands, demand) a solution to the problem.</a:t>
            </a:r>
          </a:p>
        </p:txBody>
      </p:sp>
    </p:spTree>
    <p:extLst>
      <p:ext uri="{BB962C8B-B14F-4D97-AF65-F5344CB8AC3E}">
        <p14:creationId xmlns:p14="http://schemas.microsoft.com/office/powerpoint/2010/main" val="321344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6093976"/>
          </a:xfrm>
          <a:prstGeom prst="rect">
            <a:avLst/>
          </a:prstGeom>
        </p:spPr>
        <p:txBody>
          <a:bodyPr wrap="square">
            <a:spAutoFit/>
          </a:bodyPr>
          <a:lstStyle/>
          <a:p>
            <a:pPr algn="ctr"/>
            <a:r>
              <a:rPr lang="en-US" sz="2600" b="1" dirty="0"/>
              <a:t>Lesson Six: Nouns </a:t>
            </a:r>
            <a:r>
              <a:rPr lang="en-US" sz="2600" b="1" dirty="0" smtClean="0"/>
              <a:t>That </a:t>
            </a:r>
            <a:r>
              <a:rPr lang="en-US" sz="2600" b="1" dirty="0"/>
              <a:t>L</a:t>
            </a:r>
            <a:r>
              <a:rPr lang="en-US" sz="2600" b="1" dirty="0" smtClean="0"/>
              <a:t>ook </a:t>
            </a:r>
            <a:r>
              <a:rPr lang="en-US" sz="2600" b="1" dirty="0"/>
              <a:t>L</a:t>
            </a:r>
            <a:r>
              <a:rPr lang="en-US" sz="2600" b="1" dirty="0" smtClean="0"/>
              <a:t>ike Plurals </a:t>
            </a:r>
          </a:p>
          <a:p>
            <a:pPr algn="ctr"/>
            <a:endParaRPr lang="en-US" sz="2600" dirty="0"/>
          </a:p>
          <a:p>
            <a:r>
              <a:rPr lang="en-US" sz="2600" b="1" dirty="0"/>
              <a:t>Concept: </a:t>
            </a:r>
            <a:r>
              <a:rPr lang="en-US" sz="2600" dirty="0"/>
              <a:t>Nouns that are plural in form but singular in meaning agree with singular verbs. Some of these nouns name branches of knowledge</a:t>
            </a:r>
            <a:r>
              <a:rPr lang="en-US" sz="2600" i="1" dirty="0"/>
              <a:t>:  acoustics</a:t>
            </a:r>
            <a:r>
              <a:rPr lang="en-US" sz="2600" dirty="0"/>
              <a:t>, </a:t>
            </a:r>
            <a:r>
              <a:rPr lang="en-US" sz="2600" i="1" dirty="0"/>
              <a:t>aesthetics</a:t>
            </a:r>
            <a:r>
              <a:rPr lang="en-US" sz="2600" dirty="0"/>
              <a:t>, </a:t>
            </a:r>
            <a:r>
              <a:rPr lang="en-US" sz="2600" i="1" dirty="0"/>
              <a:t>civics</a:t>
            </a:r>
            <a:r>
              <a:rPr lang="en-US" sz="2600" dirty="0"/>
              <a:t>, </a:t>
            </a:r>
            <a:r>
              <a:rPr lang="en-US" sz="2600" i="1" dirty="0"/>
              <a:t>economics</a:t>
            </a:r>
            <a:r>
              <a:rPr lang="en-US" sz="2600" dirty="0"/>
              <a:t>, </a:t>
            </a:r>
            <a:r>
              <a:rPr lang="en-US" sz="2600" i="1" dirty="0"/>
              <a:t>gymnastics</a:t>
            </a:r>
            <a:r>
              <a:rPr lang="en-US" sz="2600" dirty="0"/>
              <a:t>, </a:t>
            </a:r>
            <a:r>
              <a:rPr lang="en-US" sz="2600" i="1" dirty="0"/>
              <a:t>mathematics</a:t>
            </a:r>
            <a:r>
              <a:rPr lang="en-US" sz="2600" dirty="0"/>
              <a:t>, </a:t>
            </a:r>
            <a:r>
              <a:rPr lang="en-US" sz="2600" i="1" dirty="0"/>
              <a:t>physics</a:t>
            </a:r>
            <a:r>
              <a:rPr lang="en-US" sz="2600" dirty="0"/>
              <a:t>, </a:t>
            </a:r>
            <a:r>
              <a:rPr lang="en-US" sz="2600" i="1" dirty="0"/>
              <a:t>politics</a:t>
            </a:r>
            <a:r>
              <a:rPr lang="en-US" sz="2600" dirty="0"/>
              <a:t>, and </a:t>
            </a:r>
            <a:r>
              <a:rPr lang="en-US" sz="2600" i="1" dirty="0"/>
              <a:t>social studies</a:t>
            </a:r>
            <a:r>
              <a:rPr lang="en-US" sz="2600" dirty="0"/>
              <a:t>. Others are singular in meaning because, like collective nouns, they name singular units:  </a:t>
            </a:r>
            <a:r>
              <a:rPr lang="en-US" sz="2600" i="1" dirty="0"/>
              <a:t>confetti</a:t>
            </a:r>
            <a:r>
              <a:rPr lang="en-US" sz="2600" dirty="0"/>
              <a:t>, </a:t>
            </a:r>
            <a:r>
              <a:rPr lang="en-US" sz="2600" i="1" dirty="0"/>
              <a:t>macaroni</a:t>
            </a:r>
            <a:r>
              <a:rPr lang="en-US" sz="2600" dirty="0"/>
              <a:t>, </a:t>
            </a:r>
            <a:r>
              <a:rPr lang="en-US" sz="2600" i="1" dirty="0"/>
              <a:t>measles</a:t>
            </a:r>
            <a:r>
              <a:rPr lang="en-US" sz="2600" dirty="0"/>
              <a:t>, </a:t>
            </a:r>
            <a:r>
              <a:rPr lang="en-US" sz="2600" i="1" dirty="0"/>
              <a:t>molasses</a:t>
            </a:r>
            <a:r>
              <a:rPr lang="en-US" sz="2600" dirty="0"/>
              <a:t>, </a:t>
            </a:r>
            <a:r>
              <a:rPr lang="en-US" sz="2600" i="1" dirty="0"/>
              <a:t>news</a:t>
            </a:r>
            <a:r>
              <a:rPr lang="en-US" sz="2600" dirty="0"/>
              <a:t>, </a:t>
            </a:r>
            <a:r>
              <a:rPr lang="en-US" sz="2600" i="1" dirty="0"/>
              <a:t>rickets</a:t>
            </a:r>
            <a:r>
              <a:rPr lang="en-US" sz="2600" dirty="0"/>
              <a:t>, and so on.</a:t>
            </a:r>
          </a:p>
          <a:p>
            <a:r>
              <a:rPr lang="en-US" sz="2600" dirty="0"/>
              <a:t> </a:t>
            </a:r>
          </a:p>
          <a:p>
            <a:r>
              <a:rPr lang="en-US" sz="2600" dirty="0"/>
              <a:t>* Some of these words are especially tricky.  When</a:t>
            </a:r>
            <a:r>
              <a:rPr lang="en-US" sz="2600" i="1" dirty="0"/>
              <a:t> ethics</a:t>
            </a:r>
            <a:r>
              <a:rPr lang="en-US" sz="2600" dirty="0"/>
              <a:t> and </a:t>
            </a:r>
            <a:r>
              <a:rPr lang="en-US" sz="2600" i="1" dirty="0"/>
              <a:t>politics</a:t>
            </a:r>
            <a:r>
              <a:rPr lang="en-US" sz="2600" dirty="0"/>
              <a:t>, for example, name characteristics or qualities rather than branches of knowledge, their meanings are plural.  Also, such words as </a:t>
            </a:r>
            <a:r>
              <a:rPr lang="en-US" sz="2600" i="1" dirty="0"/>
              <a:t>eyeglasses</a:t>
            </a:r>
            <a:r>
              <a:rPr lang="en-US" sz="2600" dirty="0"/>
              <a:t>, </a:t>
            </a:r>
            <a:r>
              <a:rPr lang="en-US" sz="2600" i="1" dirty="0"/>
              <a:t>pliers</a:t>
            </a:r>
            <a:r>
              <a:rPr lang="en-US" sz="2600" dirty="0"/>
              <a:t>, </a:t>
            </a:r>
            <a:r>
              <a:rPr lang="en-US" sz="2600" i="1" dirty="0"/>
              <a:t>scissors</a:t>
            </a:r>
            <a:r>
              <a:rPr lang="en-US" sz="2600" dirty="0"/>
              <a:t>, and </a:t>
            </a:r>
            <a:r>
              <a:rPr lang="en-US" sz="2600" i="1" dirty="0"/>
              <a:t>trousers</a:t>
            </a:r>
            <a:r>
              <a:rPr lang="en-US" sz="2600" dirty="0"/>
              <a:t> (</a:t>
            </a:r>
            <a:r>
              <a:rPr lang="en-US" sz="2600" i="1" dirty="0"/>
              <a:t>pants</a:t>
            </a:r>
            <a:r>
              <a:rPr lang="en-US" sz="2600" dirty="0"/>
              <a:t>) generally take plural verbs although they name single items</a:t>
            </a:r>
            <a:r>
              <a:rPr lang="en-US" sz="2600" dirty="0" smtClean="0"/>
              <a:t>.</a:t>
            </a:r>
            <a:endParaRPr lang="en-US" sz="2600" dirty="0"/>
          </a:p>
        </p:txBody>
      </p:sp>
    </p:spTree>
    <p:extLst>
      <p:ext uri="{BB962C8B-B14F-4D97-AF65-F5344CB8AC3E}">
        <p14:creationId xmlns:p14="http://schemas.microsoft.com/office/powerpoint/2010/main" val="3733122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5570756"/>
          </a:xfrm>
          <a:prstGeom prst="rect">
            <a:avLst/>
          </a:prstGeom>
        </p:spPr>
        <p:txBody>
          <a:bodyPr wrap="square">
            <a:spAutoFit/>
          </a:bodyPr>
          <a:lstStyle/>
          <a:p>
            <a:pPr algn="ctr"/>
            <a:r>
              <a:rPr lang="en-US" sz="2400" b="1" dirty="0"/>
              <a:t>Lesson Six: Nouns that look like plurals </a:t>
            </a:r>
            <a:endParaRPr lang="en-US" sz="2400" dirty="0"/>
          </a:p>
          <a:p>
            <a:r>
              <a:rPr lang="en-US" sz="2400" b="1" dirty="0"/>
              <a:t> </a:t>
            </a:r>
            <a:endParaRPr lang="en-US" sz="2400" dirty="0"/>
          </a:p>
          <a:p>
            <a:r>
              <a:rPr lang="en-US" sz="2800" b="1" dirty="0"/>
              <a:t>In each sentence,</a:t>
            </a:r>
            <a:r>
              <a:rPr lang="en-US" sz="2800" dirty="0"/>
              <a:t> </a:t>
            </a:r>
            <a:r>
              <a:rPr lang="en-US" sz="2800" b="1" dirty="0"/>
              <a:t>circle the correct form of the verb or verb phrase from the choices in parentheses. </a:t>
            </a:r>
            <a:endParaRPr lang="en-US" sz="2800" b="1" dirty="0" smtClean="0"/>
          </a:p>
          <a:p>
            <a:endParaRPr lang="en-US" sz="2800" dirty="0"/>
          </a:p>
          <a:p>
            <a:pPr marL="342900" indent="-342900">
              <a:buFont typeface="+mj-lt"/>
              <a:buAutoNum type="arabicPeriod"/>
            </a:pPr>
            <a:r>
              <a:rPr lang="en-US" sz="2800" b="1" dirty="0"/>
              <a:t> </a:t>
            </a:r>
            <a:r>
              <a:rPr lang="en-US" sz="2800" dirty="0" smtClean="0"/>
              <a:t>Does </a:t>
            </a:r>
            <a:r>
              <a:rPr lang="en-US" sz="2800" dirty="0"/>
              <a:t>Paul know that his pants (has been sent, have been sent) to the cleaners?</a:t>
            </a:r>
          </a:p>
          <a:p>
            <a:pPr marL="342900" lvl="0" indent="-342900">
              <a:buFont typeface="+mj-lt"/>
              <a:buAutoNum type="arabicPeriod"/>
            </a:pPr>
            <a:r>
              <a:rPr lang="en-US" sz="2800" dirty="0"/>
              <a:t>Physics (attempts, attempt) to explain matter, energy, and their interaction.</a:t>
            </a:r>
          </a:p>
          <a:p>
            <a:pPr marL="342900" lvl="0" indent="-342900">
              <a:buFont typeface="+mj-lt"/>
              <a:buAutoNum type="arabicPeriod"/>
            </a:pPr>
            <a:r>
              <a:rPr lang="en-US" sz="2800" dirty="0"/>
              <a:t>Athletics (is, are) popular at North Gwinnett High School.</a:t>
            </a:r>
          </a:p>
          <a:p>
            <a:pPr marL="342900" lvl="0" indent="-342900">
              <a:buFont typeface="+mj-lt"/>
              <a:buAutoNum type="arabicPeriod"/>
            </a:pPr>
            <a:r>
              <a:rPr lang="en-US" sz="2800" dirty="0"/>
              <a:t>Eyeglasses (was prescribed, were prescribed) by Rachel’s ophthalmologist.</a:t>
            </a:r>
          </a:p>
          <a:p>
            <a:pPr marL="342900" lvl="0" indent="-342900">
              <a:buFont typeface="+mj-lt"/>
              <a:buAutoNum type="arabicPeriod"/>
            </a:pPr>
            <a:r>
              <a:rPr lang="en-US" sz="2800" dirty="0"/>
              <a:t>Measles (is, are) a contagious.</a:t>
            </a:r>
          </a:p>
        </p:txBody>
      </p:sp>
    </p:spTree>
    <p:extLst>
      <p:ext uri="{BB962C8B-B14F-4D97-AF65-F5344CB8AC3E}">
        <p14:creationId xmlns:p14="http://schemas.microsoft.com/office/powerpoint/2010/main" val="3938673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Indefinite Pronouns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91823849"/>
              </p:ext>
            </p:extLst>
          </p:nvPr>
        </p:nvGraphicFramePr>
        <p:xfrm>
          <a:off x="457200" y="1295400"/>
          <a:ext cx="8229600" cy="2931160"/>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pPr algn="ctr"/>
                      <a:r>
                        <a:rPr lang="en-US" dirty="0" smtClean="0"/>
                        <a:t>Singular</a:t>
                      </a:r>
                      <a:endParaRPr lang="en-US" dirty="0"/>
                    </a:p>
                  </a:txBody>
                  <a:tcPr/>
                </a:tc>
                <a:tc>
                  <a:txBody>
                    <a:bodyPr/>
                    <a:lstStyle/>
                    <a:p>
                      <a:pPr algn="ctr"/>
                      <a:r>
                        <a:rPr lang="en-US" dirty="0" smtClean="0"/>
                        <a:t>Plural</a:t>
                      </a:r>
                      <a:endParaRPr lang="en-US" dirty="0"/>
                    </a:p>
                  </a:txBody>
                  <a:tcPr/>
                </a:tc>
                <a:tc>
                  <a:txBody>
                    <a:bodyPr/>
                    <a:lstStyle/>
                    <a:p>
                      <a:pPr algn="ctr"/>
                      <a:r>
                        <a:rPr lang="en-US" dirty="0" smtClean="0"/>
                        <a:t>Either</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Another         Everything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Anybody        Neither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Any</a:t>
                      </a:r>
                      <a:r>
                        <a:rPr lang="en-US" baseline="0" dirty="0" smtClean="0"/>
                        <a:t>one          </a:t>
                      </a:r>
                      <a:r>
                        <a:rPr lang="en-US" dirty="0" smtClean="0"/>
                        <a:t>Nobody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Anything       No</a:t>
                      </a:r>
                      <a:r>
                        <a:rPr lang="en-US" baseline="0" dirty="0" smtClean="0"/>
                        <a:t> one</a:t>
                      </a:r>
                    </a:p>
                    <a:p>
                      <a:r>
                        <a:rPr lang="en-US" dirty="0" smtClean="0"/>
                        <a:t>Each               </a:t>
                      </a:r>
                      <a:r>
                        <a:rPr lang="en-US" baseline="0" dirty="0" smtClean="0"/>
                        <a:t>Nothing</a:t>
                      </a:r>
                      <a:endParaRPr lang="en-US" dirty="0" smtClean="0"/>
                    </a:p>
                    <a:p>
                      <a:r>
                        <a:rPr lang="en-US" dirty="0" smtClean="0"/>
                        <a:t>Either             </a:t>
                      </a:r>
                      <a:r>
                        <a:rPr lang="en-US" baseline="0" dirty="0" smtClean="0"/>
                        <a:t>One</a:t>
                      </a:r>
                      <a:endParaRPr lang="en-US" dirty="0" smtClean="0"/>
                    </a:p>
                    <a:p>
                      <a:r>
                        <a:rPr lang="en-US" dirty="0" smtClean="0"/>
                        <a:t>Everybody     </a:t>
                      </a:r>
                      <a:r>
                        <a:rPr lang="en-US" baseline="0" dirty="0" smtClean="0"/>
                        <a:t>Somebody</a:t>
                      </a:r>
                      <a:endParaRPr lang="en-US" dirty="0" smtClean="0"/>
                    </a:p>
                    <a:p>
                      <a:r>
                        <a:rPr lang="en-US" dirty="0" smtClean="0"/>
                        <a:t>Everyone       </a:t>
                      </a:r>
                      <a:r>
                        <a:rPr lang="en-US" baseline="0" dirty="0" smtClean="0"/>
                        <a:t>Someone</a:t>
                      </a:r>
                      <a:endParaRPr lang="en-US" dirty="0" smtClean="0"/>
                    </a:p>
                    <a:p>
                      <a:r>
                        <a:rPr lang="en-US" baseline="0" dirty="0" smtClean="0"/>
                        <a:t>Something</a:t>
                      </a:r>
                      <a:endParaRPr lang="en-US" dirty="0" smtClean="0"/>
                    </a:p>
                  </a:txBody>
                  <a:tcPr/>
                </a:tc>
                <a:tc>
                  <a:txBody>
                    <a:bodyPr/>
                    <a:lstStyle/>
                    <a:p>
                      <a:r>
                        <a:rPr lang="en-US" dirty="0" smtClean="0"/>
                        <a:t>Several </a:t>
                      </a:r>
                    </a:p>
                    <a:p>
                      <a:r>
                        <a:rPr lang="en-US" dirty="0" smtClean="0"/>
                        <a:t>Few</a:t>
                      </a:r>
                    </a:p>
                    <a:p>
                      <a:r>
                        <a:rPr lang="en-US" dirty="0" smtClean="0"/>
                        <a:t>Both</a:t>
                      </a:r>
                    </a:p>
                    <a:p>
                      <a:r>
                        <a:rPr lang="en-US" dirty="0" smtClean="0"/>
                        <a:t>Many</a:t>
                      </a:r>
                    </a:p>
                    <a:p>
                      <a:r>
                        <a:rPr lang="en-US" dirty="0" smtClean="0"/>
                        <a:t>Others</a:t>
                      </a:r>
                    </a:p>
                    <a:p>
                      <a:endParaRPr lang="en-US" dirty="0"/>
                    </a:p>
                  </a:txBody>
                  <a:tcPr/>
                </a:tc>
                <a:tc>
                  <a:txBody>
                    <a:bodyPr/>
                    <a:lstStyle/>
                    <a:p>
                      <a:r>
                        <a:rPr lang="en-US" dirty="0" smtClean="0"/>
                        <a:t>All</a:t>
                      </a:r>
                    </a:p>
                    <a:p>
                      <a:r>
                        <a:rPr lang="en-US" dirty="0" smtClean="0"/>
                        <a:t>Any</a:t>
                      </a:r>
                    </a:p>
                    <a:p>
                      <a:r>
                        <a:rPr lang="en-US" dirty="0" smtClean="0"/>
                        <a:t>More</a:t>
                      </a:r>
                    </a:p>
                    <a:p>
                      <a:r>
                        <a:rPr lang="en-US" dirty="0" smtClean="0"/>
                        <a:t>Most</a:t>
                      </a:r>
                    </a:p>
                    <a:p>
                      <a:r>
                        <a:rPr lang="en-US" dirty="0" smtClean="0"/>
                        <a:t>None</a:t>
                      </a:r>
                    </a:p>
                    <a:p>
                      <a:r>
                        <a:rPr lang="en-US" dirty="0" smtClean="0"/>
                        <a:t>Some</a:t>
                      </a:r>
                      <a:endParaRPr lang="en-US" dirty="0"/>
                    </a:p>
                  </a:txBody>
                  <a:tcPr/>
                </a:tc>
              </a:tr>
            </a:tbl>
          </a:graphicData>
        </a:graphic>
      </p:graphicFrame>
      <p:sp>
        <p:nvSpPr>
          <p:cNvPr id="3" name="Rectangle 2"/>
          <p:cNvSpPr/>
          <p:nvPr/>
        </p:nvSpPr>
        <p:spPr>
          <a:xfrm>
            <a:off x="533400" y="4915078"/>
            <a:ext cx="8077200" cy="1323439"/>
          </a:xfrm>
          <a:prstGeom prst="rect">
            <a:avLst/>
          </a:prstGeom>
        </p:spPr>
        <p:txBody>
          <a:bodyPr wrap="square">
            <a:spAutoFit/>
          </a:bodyPr>
          <a:lstStyle/>
          <a:p>
            <a:r>
              <a:rPr lang="en-US" sz="2000" b="1" dirty="0"/>
              <a:t>Examples:  	  </a:t>
            </a:r>
            <a:r>
              <a:rPr lang="en-US" sz="2000" dirty="0"/>
              <a:t>Some of the movie was hilarious.</a:t>
            </a:r>
          </a:p>
          <a:p>
            <a:r>
              <a:rPr lang="en-US" sz="2000" dirty="0"/>
              <a:t>		  Some of the actors in the movie were hilarious.</a:t>
            </a:r>
          </a:p>
          <a:p>
            <a:r>
              <a:rPr lang="en-US" sz="2000" dirty="0"/>
              <a:t>		  Most of the vote is in by seven o’clock on election day.</a:t>
            </a:r>
          </a:p>
          <a:p>
            <a:r>
              <a:rPr lang="en-US" sz="2000" dirty="0"/>
              <a:t>		  Most of the votes are in by seven o’clock on election day</a:t>
            </a:r>
            <a:r>
              <a:rPr lang="en-US" dirty="0"/>
              <a:t>.</a:t>
            </a:r>
          </a:p>
        </p:txBody>
      </p:sp>
    </p:spTree>
    <p:extLst>
      <p:ext uri="{BB962C8B-B14F-4D97-AF65-F5344CB8AC3E}">
        <p14:creationId xmlns:p14="http://schemas.microsoft.com/office/powerpoint/2010/main" val="667149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5632311"/>
          </a:xfrm>
          <a:prstGeom prst="rect">
            <a:avLst/>
          </a:prstGeom>
          <a:noFill/>
        </p:spPr>
        <p:txBody>
          <a:bodyPr wrap="square" rtlCol="0">
            <a:spAutoFit/>
          </a:bodyPr>
          <a:lstStyle/>
          <a:p>
            <a:r>
              <a:rPr lang="en-US" sz="2400" b="1" dirty="0"/>
              <a:t>In each sentence,</a:t>
            </a:r>
            <a:r>
              <a:rPr lang="en-US" sz="2400" dirty="0"/>
              <a:t> </a:t>
            </a:r>
            <a:r>
              <a:rPr lang="en-US" sz="2400" b="1" dirty="0"/>
              <a:t>circle the correct form of the verb or verb phrase from the choices in parentheses.</a:t>
            </a:r>
            <a:endParaRPr lang="en-US" sz="2400" dirty="0"/>
          </a:p>
          <a:p>
            <a:r>
              <a:rPr lang="en-US" sz="2400" b="1" dirty="0"/>
              <a:t> </a:t>
            </a:r>
            <a:endParaRPr lang="en-US" sz="2400" dirty="0"/>
          </a:p>
          <a:p>
            <a:pPr marL="342900" lvl="0" indent="-342900">
              <a:buFont typeface="+mj-lt"/>
              <a:buAutoNum type="arabicPeriod"/>
            </a:pPr>
            <a:r>
              <a:rPr lang="en-US" sz="2400" dirty="0"/>
              <a:t>Everybody living in Suwanee (goes, go) to North Gwinnett High School.</a:t>
            </a:r>
          </a:p>
          <a:p>
            <a:pPr marL="342900" lvl="0" indent="-342900">
              <a:buFont typeface="+mj-lt"/>
              <a:buAutoNum type="arabicPeriod"/>
            </a:pPr>
            <a:r>
              <a:rPr lang="en-US" sz="2400" dirty="0"/>
              <a:t>All of our clothes (is, are) still unpacked.</a:t>
            </a:r>
          </a:p>
          <a:p>
            <a:pPr marL="342900" lvl="0" indent="-342900">
              <a:buFont typeface="+mj-lt"/>
              <a:buAutoNum type="arabicPeriod"/>
            </a:pPr>
            <a:r>
              <a:rPr lang="en-US" sz="2400" dirty="0"/>
              <a:t>None of the people in the theater (was, were) pleased with the movie.</a:t>
            </a:r>
          </a:p>
          <a:p>
            <a:pPr marL="342900" lvl="0" indent="-342900">
              <a:buFont typeface="+mj-lt"/>
              <a:buAutoNum type="arabicPeriod"/>
            </a:pPr>
            <a:r>
              <a:rPr lang="en-US" sz="2400" dirty="0"/>
              <a:t>Every one of these jeans (is, are) too small.</a:t>
            </a:r>
          </a:p>
          <a:p>
            <a:pPr marL="342900" lvl="0" indent="-342900">
              <a:buFont typeface="+mj-lt"/>
              <a:buAutoNum type="arabicPeriod"/>
            </a:pPr>
            <a:r>
              <a:rPr lang="en-US" sz="2400" dirty="0"/>
              <a:t>All of the fruit (has spoiled, have spoiled).</a:t>
            </a:r>
          </a:p>
          <a:p>
            <a:pPr marL="342900" lvl="0" indent="-342900">
              <a:buFont typeface="+mj-lt"/>
              <a:buAutoNum type="arabicPeriod"/>
            </a:pPr>
            <a:r>
              <a:rPr lang="en-US" sz="2400" dirty="0"/>
              <a:t>No one (knows, know) the origin of the feud between the Montagues and the Capulets in Shakespeare’s play </a:t>
            </a:r>
            <a:r>
              <a:rPr lang="en-US" sz="2400" i="1" dirty="0"/>
              <a:t>Romeo and Juliet.</a:t>
            </a:r>
            <a:endParaRPr lang="en-US" sz="2400" dirty="0"/>
          </a:p>
          <a:p>
            <a:pPr marL="342900" lvl="0" indent="-342900">
              <a:buFont typeface="+mj-lt"/>
              <a:buAutoNum type="arabicPeriod"/>
            </a:pPr>
            <a:r>
              <a:rPr lang="en-US" sz="2400" dirty="0"/>
              <a:t>Most of the program (was, were) new to me.</a:t>
            </a:r>
          </a:p>
          <a:p>
            <a:pPr marL="342900" lvl="0" indent="-342900">
              <a:buFont typeface="+mj-lt"/>
              <a:buAutoNum type="arabicPeriod"/>
            </a:pPr>
            <a:r>
              <a:rPr lang="en-US" sz="2400" dirty="0"/>
              <a:t>(Is, Are) any of the bacon left</a:t>
            </a:r>
            <a:r>
              <a:rPr lang="en-US" sz="2400" dirty="0" smtClean="0"/>
              <a:t>?</a:t>
            </a:r>
            <a:r>
              <a:rPr lang="en-US" sz="2000" dirty="0"/>
              <a:t> </a:t>
            </a:r>
          </a:p>
        </p:txBody>
      </p:sp>
    </p:spTree>
    <p:extLst>
      <p:ext uri="{BB962C8B-B14F-4D97-AF65-F5344CB8AC3E}">
        <p14:creationId xmlns:p14="http://schemas.microsoft.com/office/powerpoint/2010/main" val="28148006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6432530"/>
          </a:xfrm>
          <a:prstGeom prst="rect">
            <a:avLst/>
          </a:prstGeom>
          <a:noFill/>
        </p:spPr>
        <p:txBody>
          <a:bodyPr wrap="square" rtlCol="0">
            <a:spAutoFit/>
          </a:bodyPr>
          <a:lstStyle/>
          <a:p>
            <a:r>
              <a:rPr lang="en-US" sz="2800" b="1" dirty="0"/>
              <a:t>In each sentence,</a:t>
            </a:r>
            <a:r>
              <a:rPr lang="en-US" sz="2800" dirty="0"/>
              <a:t> </a:t>
            </a:r>
            <a:r>
              <a:rPr lang="en-US" sz="2800" b="1" dirty="0"/>
              <a:t>circle the correct form of the verb or verb phrase from the choices in parentheses.</a:t>
            </a:r>
            <a:endParaRPr lang="en-US" sz="2800" dirty="0"/>
          </a:p>
          <a:p>
            <a:r>
              <a:rPr lang="en-US" sz="2800" b="1" dirty="0"/>
              <a:t> </a:t>
            </a:r>
            <a:endParaRPr lang="en-US" sz="2800" dirty="0"/>
          </a:p>
          <a:p>
            <a:pPr lvl="0"/>
            <a:r>
              <a:rPr lang="en-US" sz="2800" dirty="0" smtClean="0"/>
              <a:t>9.  Some </a:t>
            </a:r>
            <a:r>
              <a:rPr lang="en-US" sz="2800" dirty="0"/>
              <a:t>of the cotton material imported from Italy (was, were) used for her wedding dress.</a:t>
            </a:r>
          </a:p>
          <a:p>
            <a:pPr marL="457200" lvl="0" indent="-457200">
              <a:buAutoNum type="arabicPeriod" startAt="10"/>
            </a:pPr>
            <a:r>
              <a:rPr lang="en-US" sz="2800" dirty="0" smtClean="0"/>
              <a:t>Somebody </a:t>
            </a:r>
            <a:r>
              <a:rPr lang="en-US" sz="2800" dirty="0"/>
              <a:t>in the alto section of the chorus (sing, sings) slightly </a:t>
            </a:r>
            <a:r>
              <a:rPr lang="en-US" sz="2800" dirty="0" smtClean="0"/>
              <a:t>off-key.</a:t>
            </a:r>
          </a:p>
          <a:p>
            <a:pPr marL="457200" lvl="0" indent="-457200">
              <a:buAutoNum type="arabicPeriod" startAt="10"/>
            </a:pPr>
            <a:r>
              <a:rPr lang="en-US" sz="2800" dirty="0" smtClean="0"/>
              <a:t>I </a:t>
            </a:r>
            <a:r>
              <a:rPr lang="en-US" sz="2800" dirty="0"/>
              <a:t>wondered if all of the cupcakes that Barbara baked last night (was, were) </a:t>
            </a:r>
            <a:r>
              <a:rPr lang="en-US" sz="2800" dirty="0" smtClean="0"/>
              <a:t>gone.</a:t>
            </a:r>
          </a:p>
          <a:p>
            <a:pPr marL="457200" lvl="0" indent="-457200">
              <a:buAutoNum type="arabicPeriod" startAt="10"/>
            </a:pPr>
            <a:r>
              <a:rPr lang="en-US" sz="2800" dirty="0" smtClean="0"/>
              <a:t>Most </a:t>
            </a:r>
            <a:r>
              <a:rPr lang="en-US" sz="2800" dirty="0"/>
              <a:t>of the programs (was, were) new to </a:t>
            </a:r>
            <a:r>
              <a:rPr lang="en-US" sz="2800" dirty="0" smtClean="0"/>
              <a:t>me.</a:t>
            </a:r>
          </a:p>
          <a:p>
            <a:pPr marL="457200" lvl="0" indent="-457200">
              <a:buAutoNum type="arabicPeriod" startAt="10"/>
            </a:pPr>
            <a:r>
              <a:rPr lang="en-US" sz="2800" dirty="0" smtClean="0"/>
              <a:t>Each </a:t>
            </a:r>
            <a:r>
              <a:rPr lang="en-US" sz="2800" dirty="0"/>
              <a:t>of these bags (has been examined, have been examined</a:t>
            </a:r>
            <a:r>
              <a:rPr lang="en-US" sz="2800" dirty="0" smtClean="0"/>
              <a:t>).</a:t>
            </a:r>
          </a:p>
          <a:p>
            <a:pPr marL="457200" lvl="0" indent="-457200">
              <a:buAutoNum type="arabicPeriod" startAt="10"/>
            </a:pPr>
            <a:r>
              <a:rPr lang="en-US" sz="2800" dirty="0" smtClean="0"/>
              <a:t>(</a:t>
            </a:r>
            <a:r>
              <a:rPr lang="en-US" sz="2800" dirty="0"/>
              <a:t>Is, Are) any of the men going by </a:t>
            </a:r>
            <a:r>
              <a:rPr lang="en-US" sz="2800" dirty="0" smtClean="0"/>
              <a:t>plane?</a:t>
            </a:r>
          </a:p>
          <a:p>
            <a:pPr marL="457200" lvl="0" indent="-457200">
              <a:buAutoNum type="arabicPeriod" startAt="10"/>
            </a:pPr>
            <a:r>
              <a:rPr lang="en-US" sz="2800" dirty="0" smtClean="0"/>
              <a:t>We </a:t>
            </a:r>
            <a:r>
              <a:rPr lang="en-US" sz="2800" dirty="0"/>
              <a:t>needed a ball but none (was, were) available.</a:t>
            </a:r>
          </a:p>
          <a:p>
            <a:r>
              <a:rPr lang="en-US" sz="2400" dirty="0"/>
              <a:t> </a:t>
            </a:r>
          </a:p>
        </p:txBody>
      </p:sp>
    </p:spTree>
    <p:extLst>
      <p:ext uri="{BB962C8B-B14F-4D97-AF65-F5344CB8AC3E}">
        <p14:creationId xmlns:p14="http://schemas.microsoft.com/office/powerpoint/2010/main" val="1703863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200"/>
            <a:ext cx="8458200" cy="5293757"/>
          </a:xfrm>
          <a:prstGeom prst="rect">
            <a:avLst/>
          </a:prstGeom>
          <a:noFill/>
        </p:spPr>
        <p:txBody>
          <a:bodyPr wrap="square" rtlCol="0">
            <a:spAutoFit/>
          </a:bodyPr>
          <a:lstStyle/>
          <a:p>
            <a:pPr algn="ctr"/>
            <a:r>
              <a:rPr lang="en-US" sz="2600" b="1" dirty="0"/>
              <a:t>Lesson Eight:  Measurements, Fractions and </a:t>
            </a:r>
            <a:r>
              <a:rPr lang="en-US" sz="2600" b="1" dirty="0" smtClean="0"/>
              <a:t>Percentages</a:t>
            </a:r>
          </a:p>
          <a:p>
            <a:pPr algn="ctr"/>
            <a:endParaRPr lang="en-US" sz="2600" dirty="0"/>
          </a:p>
          <a:p>
            <a:r>
              <a:rPr lang="en-US" sz="2600" b="1" dirty="0"/>
              <a:t>Concept: </a:t>
            </a:r>
            <a:r>
              <a:rPr lang="en-US" sz="2600" dirty="0"/>
              <a:t>Expressions of measurement (length, weight, capacity, and area) are usually singular.  A fraction or a percentage is singular when it refers to a singular word and is plural when it refers to a plural word.</a:t>
            </a:r>
          </a:p>
          <a:p>
            <a:r>
              <a:rPr lang="en-US" sz="2600" b="1" dirty="0"/>
              <a:t> </a:t>
            </a:r>
            <a:endParaRPr lang="en-US" sz="2600" dirty="0"/>
          </a:p>
          <a:p>
            <a:r>
              <a:rPr lang="en-US" sz="2600" b="1" dirty="0"/>
              <a:t>Examples:  	</a:t>
            </a:r>
            <a:r>
              <a:rPr lang="en-US" sz="2600" dirty="0"/>
              <a:t>Sixteen by twenty feet is the size of my master </a:t>
            </a:r>
            <a:r>
              <a:rPr lang="en-US" sz="2600" dirty="0" smtClean="0"/>
              <a:t>			bedroom</a:t>
            </a:r>
            <a:r>
              <a:rPr lang="en-US" sz="2600" dirty="0"/>
              <a:t>.</a:t>
            </a:r>
          </a:p>
          <a:p>
            <a:r>
              <a:rPr lang="en-US" sz="2600" dirty="0"/>
              <a:t>		Two thirds of a cup of flour is needed for this </a:t>
            </a:r>
            <a:r>
              <a:rPr lang="en-US" sz="2600" dirty="0" smtClean="0"/>
              <a:t>			recipe</a:t>
            </a:r>
            <a:r>
              <a:rPr lang="en-US" sz="2600" dirty="0"/>
              <a:t>.</a:t>
            </a:r>
          </a:p>
          <a:p>
            <a:r>
              <a:rPr lang="en-US" sz="2600" dirty="0"/>
              <a:t>		Seven percent of our salaries go toward </a:t>
            </a:r>
            <a:r>
              <a:rPr lang="en-US" sz="2600" dirty="0" smtClean="0"/>
              <a:t>				retirement.</a:t>
            </a:r>
            <a:endParaRPr lang="en-US" sz="2600" dirty="0"/>
          </a:p>
        </p:txBody>
      </p:sp>
    </p:spTree>
    <p:extLst>
      <p:ext uri="{BB962C8B-B14F-4D97-AF65-F5344CB8AC3E}">
        <p14:creationId xmlns:p14="http://schemas.microsoft.com/office/powerpoint/2010/main" val="1429622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762000"/>
            <a:ext cx="8801100" cy="4832092"/>
          </a:xfrm>
          <a:prstGeom prst="rect">
            <a:avLst/>
          </a:prstGeom>
          <a:noFill/>
        </p:spPr>
        <p:txBody>
          <a:bodyPr wrap="square" rtlCol="0">
            <a:spAutoFit/>
          </a:bodyPr>
          <a:lstStyle/>
          <a:p>
            <a:pPr algn="ctr"/>
            <a:r>
              <a:rPr lang="en-US" sz="2800" b="1" dirty="0"/>
              <a:t>Lesson Eight:  Measurements, Fractions and Percentages</a:t>
            </a:r>
            <a:endParaRPr lang="en-US" sz="2800" dirty="0"/>
          </a:p>
          <a:p>
            <a:r>
              <a:rPr lang="en-US" sz="2800" b="1" dirty="0"/>
              <a:t> </a:t>
            </a:r>
            <a:endParaRPr lang="en-US" sz="2800" dirty="0"/>
          </a:p>
          <a:p>
            <a:r>
              <a:rPr lang="en-US" sz="2800" b="1" dirty="0"/>
              <a:t>In each sentence, circle the correct form of the verb or verb phrase from the choices in parentheses.</a:t>
            </a:r>
            <a:endParaRPr lang="en-US" sz="2800" dirty="0"/>
          </a:p>
          <a:p>
            <a:r>
              <a:rPr lang="en-US" sz="2800" b="1" dirty="0"/>
              <a:t> </a:t>
            </a:r>
            <a:endParaRPr lang="en-US" sz="2800" dirty="0"/>
          </a:p>
          <a:p>
            <a:pPr marL="342900" lvl="0" indent="-342900">
              <a:buFont typeface="+mj-lt"/>
              <a:buAutoNum type="arabicPeriod"/>
            </a:pPr>
            <a:r>
              <a:rPr lang="en-US" sz="2800" dirty="0" smtClean="0"/>
              <a:t>Seventy </a:t>
            </a:r>
            <a:r>
              <a:rPr lang="en-US" sz="2800" dirty="0"/>
              <a:t>percent of the money (was spent, were spent) on clothes.</a:t>
            </a:r>
          </a:p>
          <a:p>
            <a:pPr marL="342900" lvl="0" indent="-342900">
              <a:buFont typeface="+mj-lt"/>
              <a:buAutoNum type="arabicPeriod"/>
            </a:pPr>
            <a:r>
              <a:rPr lang="en-US" sz="2800" dirty="0"/>
              <a:t>Thirty percent of the clothes (was, were) formal dresses.</a:t>
            </a:r>
          </a:p>
          <a:p>
            <a:pPr marL="342900" lvl="0" indent="-342900">
              <a:buFont typeface="+mj-lt"/>
              <a:buAutoNum type="arabicPeriod"/>
            </a:pPr>
            <a:r>
              <a:rPr lang="en-US" sz="2800" dirty="0"/>
              <a:t>Half of the letters (has been mailed, have been mailed).</a:t>
            </a:r>
          </a:p>
          <a:p>
            <a:pPr marL="342900" lvl="0" indent="-342900">
              <a:buFont typeface="+mj-lt"/>
              <a:buAutoNum type="arabicPeriod"/>
            </a:pPr>
            <a:r>
              <a:rPr lang="en-US" sz="2800" dirty="0"/>
              <a:t>Two thirds of the stock (remains, remain) unsold.</a:t>
            </a:r>
          </a:p>
          <a:p>
            <a:pPr marL="342900" lvl="0" indent="-342900">
              <a:buFont typeface="+mj-lt"/>
              <a:buAutoNum type="arabicPeriod"/>
            </a:pPr>
            <a:r>
              <a:rPr lang="en-US" sz="2800" dirty="0"/>
              <a:t>Six feet (is, are) the amount of wire we need.</a:t>
            </a:r>
          </a:p>
        </p:txBody>
      </p:sp>
    </p:spTree>
    <p:extLst>
      <p:ext uri="{BB962C8B-B14F-4D97-AF65-F5344CB8AC3E}">
        <p14:creationId xmlns:p14="http://schemas.microsoft.com/office/powerpoint/2010/main" val="3337726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304800"/>
            <a:ext cx="7543800" cy="6524863"/>
          </a:xfrm>
          <a:prstGeom prst="rect">
            <a:avLst/>
          </a:prstGeom>
          <a:noFill/>
        </p:spPr>
        <p:txBody>
          <a:bodyPr wrap="square" rtlCol="0">
            <a:spAutoFit/>
          </a:bodyPr>
          <a:lstStyle/>
          <a:p>
            <a:r>
              <a:rPr lang="en-US" sz="2800" b="1" dirty="0" smtClean="0"/>
              <a:t>Mark </a:t>
            </a:r>
            <a:r>
              <a:rPr lang="en-US" sz="2800" b="1" dirty="0"/>
              <a:t>out any intervening phrases and clauses. Underline the subject. Then circle the correct form of the verb from the choices in parentheses.</a:t>
            </a:r>
            <a:endParaRPr lang="en-US" sz="2800" dirty="0"/>
          </a:p>
          <a:p>
            <a:r>
              <a:rPr lang="en-US" sz="2800" dirty="0"/>
              <a:t> </a:t>
            </a:r>
            <a:endParaRPr lang="en-US" sz="2400" dirty="0"/>
          </a:p>
          <a:p>
            <a:pPr marL="342900" lvl="0" indent="-342900">
              <a:lnSpc>
                <a:spcPct val="150000"/>
              </a:lnSpc>
              <a:buFont typeface="+mj-lt"/>
              <a:buAutoNum type="arabicPeriod"/>
            </a:pPr>
            <a:r>
              <a:rPr lang="en-US" sz="2400" dirty="0"/>
              <a:t>The paper in those boxes (is, are) for the copy machine.</a:t>
            </a:r>
          </a:p>
          <a:p>
            <a:pPr marL="342900" lvl="0" indent="-342900">
              <a:lnSpc>
                <a:spcPct val="150000"/>
              </a:lnSpc>
              <a:buFont typeface="+mj-lt"/>
              <a:buAutoNum type="arabicPeriod"/>
            </a:pPr>
            <a:r>
              <a:rPr lang="en-US" sz="2400" dirty="0"/>
              <a:t>Her computer plus her purse (was, were) left in her car.</a:t>
            </a:r>
          </a:p>
          <a:p>
            <a:pPr marL="342900" lvl="0" indent="-342900">
              <a:lnSpc>
                <a:spcPct val="150000"/>
              </a:lnSpc>
              <a:buFont typeface="+mj-lt"/>
              <a:buAutoNum type="arabicPeriod"/>
            </a:pPr>
            <a:r>
              <a:rPr lang="en-US" sz="2400" dirty="0"/>
              <a:t>The London Bridge, as well as several other bridges, (spans, span) the Thames River.</a:t>
            </a:r>
          </a:p>
          <a:p>
            <a:pPr marL="342900" lvl="0" indent="-342900">
              <a:lnSpc>
                <a:spcPct val="150000"/>
              </a:lnSpc>
              <a:buFont typeface="+mj-lt"/>
              <a:buAutoNum type="arabicPeriod"/>
            </a:pPr>
            <a:r>
              <a:rPr lang="en-US" sz="2400" dirty="0"/>
              <a:t>A traffic light in front of steady streams of traffic (keeps, keep) the movement of vehicles under control.</a:t>
            </a:r>
          </a:p>
          <a:p>
            <a:pPr marL="342900" lvl="0" indent="-342900">
              <a:lnSpc>
                <a:spcPct val="150000"/>
              </a:lnSpc>
              <a:buFont typeface="+mj-lt"/>
              <a:buAutoNum type="arabicPeriod"/>
            </a:pPr>
            <a:r>
              <a:rPr lang="en-US" sz="2400" dirty="0"/>
              <a:t>Each entry within the guidelines (receives, receive) a thorough reading.</a:t>
            </a:r>
          </a:p>
          <a:p>
            <a:r>
              <a:rPr lang="en-US" dirty="0"/>
              <a:t> </a:t>
            </a:r>
          </a:p>
        </p:txBody>
      </p:sp>
    </p:spTree>
    <p:extLst>
      <p:ext uri="{BB962C8B-B14F-4D97-AF65-F5344CB8AC3E}">
        <p14:creationId xmlns:p14="http://schemas.microsoft.com/office/powerpoint/2010/main" val="2112545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0"/>
            <a:ext cx="8839200" cy="6001643"/>
          </a:xfrm>
          <a:prstGeom prst="rect">
            <a:avLst/>
          </a:prstGeom>
          <a:noFill/>
        </p:spPr>
        <p:txBody>
          <a:bodyPr wrap="square" rtlCol="0">
            <a:spAutoFit/>
          </a:bodyPr>
          <a:lstStyle/>
          <a:p>
            <a:pPr algn="ctr"/>
            <a:r>
              <a:rPr lang="en-US" sz="2400" b="1" dirty="0"/>
              <a:t>Lesson Nine:  Subjunctive Mood Verbs </a:t>
            </a:r>
            <a:endParaRPr lang="en-US" sz="2400" dirty="0"/>
          </a:p>
          <a:p>
            <a:endParaRPr lang="en-US" sz="2400" b="1" dirty="0" smtClean="0"/>
          </a:p>
          <a:p>
            <a:r>
              <a:rPr lang="en-US" sz="2400" b="1" dirty="0" smtClean="0"/>
              <a:t>Concept</a:t>
            </a:r>
            <a:r>
              <a:rPr lang="en-US" sz="2400" b="1" dirty="0"/>
              <a:t>: </a:t>
            </a:r>
            <a:r>
              <a:rPr lang="en-US" sz="2400" dirty="0"/>
              <a:t>In addition to tense and voice, verbs have another property which is called mood.  There are three moods in English, the indicative mood, the imperative mood, and the subjunctive mood.  The indicative mood is used to make statements. The imperative mood is used to express a command or a request</a:t>
            </a:r>
            <a:r>
              <a:rPr lang="en-US" sz="2400" dirty="0" smtClean="0"/>
              <a:t>.</a:t>
            </a:r>
          </a:p>
          <a:p>
            <a:endParaRPr lang="en-US" sz="2400" dirty="0"/>
          </a:p>
          <a:p>
            <a:r>
              <a:rPr lang="en-US" sz="2400" dirty="0"/>
              <a:t>* The subjunctive mood is used to express a wish, a condition which is contrary to fact, or a condition of uncertainty.</a:t>
            </a:r>
          </a:p>
          <a:p>
            <a:r>
              <a:rPr lang="en-US" sz="2400" b="1" dirty="0"/>
              <a:t> </a:t>
            </a:r>
            <a:endParaRPr lang="en-US" sz="2400" dirty="0"/>
          </a:p>
          <a:p>
            <a:r>
              <a:rPr lang="en-US" sz="2400" b="1" dirty="0"/>
              <a:t>Examples:  	</a:t>
            </a:r>
            <a:r>
              <a:rPr lang="en-US" sz="2400" dirty="0"/>
              <a:t>If he were here, I would give him the keys to my car.  </a:t>
            </a:r>
            <a:endParaRPr lang="en-US" sz="2400" dirty="0" smtClean="0"/>
          </a:p>
          <a:p>
            <a:r>
              <a:rPr lang="en-US" sz="2400" dirty="0"/>
              <a:t>	</a:t>
            </a:r>
            <a:r>
              <a:rPr lang="en-US" sz="2400" dirty="0" smtClean="0"/>
              <a:t>	(</a:t>
            </a:r>
            <a:r>
              <a:rPr lang="en-US" sz="2400" dirty="0"/>
              <a:t>contrary to fact)</a:t>
            </a:r>
          </a:p>
          <a:p>
            <a:r>
              <a:rPr lang="en-US" sz="2400" dirty="0"/>
              <a:t>		I wish I were in California. (wish)</a:t>
            </a:r>
          </a:p>
          <a:p>
            <a:r>
              <a:rPr lang="en-US" sz="2400" dirty="0"/>
              <a:t>		If this plan </a:t>
            </a:r>
            <a:r>
              <a:rPr lang="en-US" sz="2400" dirty="0" smtClean="0"/>
              <a:t>were to fail</a:t>
            </a:r>
            <a:r>
              <a:rPr lang="en-US" sz="2400" dirty="0"/>
              <a:t>, we shall give up the project. </a:t>
            </a:r>
            <a:endParaRPr lang="en-US" sz="2400" dirty="0" smtClean="0"/>
          </a:p>
          <a:p>
            <a:r>
              <a:rPr lang="en-US" sz="2400" dirty="0"/>
              <a:t>	</a:t>
            </a:r>
            <a:r>
              <a:rPr lang="en-US" sz="2400" dirty="0" smtClean="0"/>
              <a:t>	(</a:t>
            </a:r>
            <a:r>
              <a:rPr lang="en-US" sz="2400" dirty="0"/>
              <a:t>uncertainty – rarely used) </a:t>
            </a:r>
          </a:p>
        </p:txBody>
      </p:sp>
    </p:spTree>
    <p:extLst>
      <p:ext uri="{BB962C8B-B14F-4D97-AF65-F5344CB8AC3E}">
        <p14:creationId xmlns:p14="http://schemas.microsoft.com/office/powerpoint/2010/main" val="40473538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0"/>
            <a:ext cx="8839200" cy="4832092"/>
          </a:xfrm>
          <a:prstGeom prst="rect">
            <a:avLst/>
          </a:prstGeom>
          <a:noFill/>
        </p:spPr>
        <p:txBody>
          <a:bodyPr wrap="square" rtlCol="0">
            <a:spAutoFit/>
          </a:bodyPr>
          <a:lstStyle/>
          <a:p>
            <a:pPr algn="ctr"/>
            <a:r>
              <a:rPr lang="en-US" sz="2800" b="1" dirty="0"/>
              <a:t>Lesson Nine:  Subjunctive Mood Verbs </a:t>
            </a:r>
            <a:endParaRPr lang="en-US" sz="2800" dirty="0"/>
          </a:p>
          <a:p>
            <a:r>
              <a:rPr lang="en-US" sz="2800" b="1" dirty="0"/>
              <a:t> </a:t>
            </a:r>
            <a:endParaRPr lang="en-US" sz="2800" dirty="0"/>
          </a:p>
          <a:p>
            <a:r>
              <a:rPr lang="en-US" sz="2800" b="1" dirty="0"/>
              <a:t>Underline the verbs that are in the subjunctive mood. Then give the reason for the use of the subjunctive mood verb</a:t>
            </a:r>
            <a:r>
              <a:rPr lang="en-US" sz="2800" b="1" i="1" dirty="0"/>
              <a:t>: wish, contrary to fact, </a:t>
            </a:r>
            <a:r>
              <a:rPr lang="en-US" sz="2800" b="1" dirty="0"/>
              <a:t>or</a:t>
            </a:r>
            <a:r>
              <a:rPr lang="en-US" sz="2800" b="1" i="1" dirty="0"/>
              <a:t> condition of uncertainty</a:t>
            </a:r>
            <a:r>
              <a:rPr lang="en-US" sz="2800" b="1" i="1" dirty="0" smtClean="0"/>
              <a:t>.</a:t>
            </a:r>
          </a:p>
          <a:p>
            <a:endParaRPr lang="en-US" sz="2800" dirty="0"/>
          </a:p>
          <a:p>
            <a:pPr marL="457200" indent="-457200">
              <a:buFont typeface="+mj-lt"/>
              <a:buAutoNum type="arabicPeriod"/>
            </a:pPr>
            <a:r>
              <a:rPr lang="en-US" sz="2800" dirty="0" smtClean="0"/>
              <a:t>If </a:t>
            </a:r>
            <a:r>
              <a:rPr lang="en-US" sz="2800" dirty="0"/>
              <a:t>she were honest, she would return the scarf.</a:t>
            </a:r>
          </a:p>
          <a:p>
            <a:pPr marL="457200" lvl="0" indent="-457200">
              <a:buFont typeface="+mj-lt"/>
              <a:buAutoNum type="arabicPeriod"/>
            </a:pPr>
            <a:r>
              <a:rPr lang="en-US" sz="2800" dirty="0"/>
              <a:t>If Robert were older, he would join the Navy.</a:t>
            </a:r>
          </a:p>
          <a:p>
            <a:pPr marL="457200" lvl="0" indent="-457200">
              <a:buFont typeface="+mj-lt"/>
              <a:buAutoNum type="arabicPeriod"/>
            </a:pPr>
            <a:r>
              <a:rPr lang="en-US" sz="2800" dirty="0"/>
              <a:t>She wishes she were taller.</a:t>
            </a:r>
          </a:p>
          <a:p>
            <a:pPr marL="457200" lvl="0" indent="-457200">
              <a:buFont typeface="+mj-lt"/>
              <a:buAutoNum type="arabicPeriod"/>
            </a:pPr>
            <a:r>
              <a:rPr lang="en-US" sz="2800" dirty="0"/>
              <a:t>If she were impatient, she would not be suited for this work</a:t>
            </a:r>
            <a:r>
              <a:rPr lang="en-US" sz="2800" dirty="0" smtClean="0"/>
              <a:t>.</a:t>
            </a:r>
            <a:endParaRPr lang="en-US" sz="2800" dirty="0"/>
          </a:p>
        </p:txBody>
      </p:sp>
    </p:spTree>
    <p:extLst>
      <p:ext uri="{BB962C8B-B14F-4D97-AF65-F5344CB8AC3E}">
        <p14:creationId xmlns:p14="http://schemas.microsoft.com/office/powerpoint/2010/main" val="13325717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838200"/>
            <a:ext cx="7010400" cy="369332"/>
          </a:xfrm>
          <a:prstGeom prst="rect">
            <a:avLst/>
          </a:prstGeom>
          <a:noFill/>
        </p:spPr>
        <p:txBody>
          <a:bodyPr wrap="square" rtlCol="0">
            <a:spAutoFit/>
          </a:bodyPr>
          <a:lstStyle/>
          <a:p>
            <a:endParaRPr lang="en-US" dirty="0"/>
          </a:p>
        </p:txBody>
      </p:sp>
      <p:sp>
        <p:nvSpPr>
          <p:cNvPr id="4" name="Rectangle 3"/>
          <p:cNvSpPr/>
          <p:nvPr/>
        </p:nvSpPr>
        <p:spPr>
          <a:xfrm>
            <a:off x="152400" y="533400"/>
            <a:ext cx="8763000" cy="6001643"/>
          </a:xfrm>
          <a:prstGeom prst="rect">
            <a:avLst/>
          </a:prstGeom>
        </p:spPr>
        <p:txBody>
          <a:bodyPr wrap="square">
            <a:spAutoFit/>
          </a:bodyPr>
          <a:lstStyle/>
          <a:p>
            <a:pPr algn="ctr"/>
            <a:r>
              <a:rPr lang="en-US" sz="2400" b="1" dirty="0"/>
              <a:t>Lesson </a:t>
            </a:r>
            <a:r>
              <a:rPr lang="en-US" sz="2400" b="1" dirty="0" smtClean="0"/>
              <a:t>Ten: </a:t>
            </a:r>
            <a:r>
              <a:rPr lang="en-US" sz="2400" b="1" dirty="0"/>
              <a:t>Special Cases of Agreement</a:t>
            </a:r>
            <a:endParaRPr lang="en-US" sz="2400" dirty="0"/>
          </a:p>
          <a:p>
            <a:r>
              <a:rPr lang="en-US" sz="2400" b="1" dirty="0"/>
              <a:t>Singular subjects that are preceded by </a:t>
            </a:r>
            <a:r>
              <a:rPr lang="en-US" sz="2400" b="1" i="1" dirty="0"/>
              <a:t>every</a:t>
            </a:r>
            <a:r>
              <a:rPr lang="en-US" sz="2400" b="1" dirty="0"/>
              <a:t> or </a:t>
            </a:r>
            <a:r>
              <a:rPr lang="en-US" sz="2400" b="1" i="1" dirty="0"/>
              <a:t>each</a:t>
            </a:r>
            <a:r>
              <a:rPr lang="en-US" sz="2400" b="1" dirty="0"/>
              <a:t> and joined by </a:t>
            </a:r>
            <a:r>
              <a:rPr lang="en-US" sz="2400" b="1" i="1" dirty="0"/>
              <a:t>and</a:t>
            </a:r>
            <a:r>
              <a:rPr lang="en-US" sz="2400" b="1" dirty="0"/>
              <a:t> require a singular verb.</a:t>
            </a:r>
            <a:endParaRPr lang="en-US" sz="2400" dirty="0"/>
          </a:p>
          <a:p>
            <a:r>
              <a:rPr lang="en-US" sz="2400" b="1" dirty="0"/>
              <a:t>Examples:  	</a:t>
            </a:r>
            <a:r>
              <a:rPr lang="en-US" sz="2400" dirty="0"/>
              <a:t>Every cat and dog in the county has to be vaccinated.</a:t>
            </a:r>
          </a:p>
          <a:p>
            <a:r>
              <a:rPr lang="en-US" sz="2400" dirty="0"/>
              <a:t>		Each fork and spoon has to be polished.</a:t>
            </a:r>
          </a:p>
          <a:p>
            <a:r>
              <a:rPr lang="en-US" sz="2400" dirty="0"/>
              <a:t>		Every man, woman, and child was examined</a:t>
            </a:r>
          </a:p>
          <a:p>
            <a:r>
              <a:rPr lang="en-US" sz="2400" dirty="0"/>
              <a:t> </a:t>
            </a:r>
          </a:p>
          <a:p>
            <a:r>
              <a:rPr lang="en-US" sz="2400" b="1" dirty="0"/>
              <a:t>However, placing </a:t>
            </a:r>
            <a:r>
              <a:rPr lang="en-US" sz="2400" b="1" i="1" dirty="0"/>
              <a:t>each</a:t>
            </a:r>
            <a:r>
              <a:rPr lang="en-US" sz="2400" b="1" dirty="0"/>
              <a:t> after a plural subject does not affect the form of the verb. The verb should agree with the plural subject</a:t>
            </a:r>
            <a:r>
              <a:rPr lang="en-US" sz="2400" b="1" dirty="0" smtClean="0"/>
              <a:t>.</a:t>
            </a:r>
          </a:p>
          <a:p>
            <a:endParaRPr lang="en-US" sz="2400" dirty="0"/>
          </a:p>
          <a:p>
            <a:r>
              <a:rPr lang="en-US" sz="2400" b="1" dirty="0"/>
              <a:t>Example:  </a:t>
            </a:r>
            <a:r>
              <a:rPr lang="en-US" sz="2400" dirty="0"/>
              <a:t>Colleges and vocational schools each have their advantages</a:t>
            </a:r>
            <a:r>
              <a:rPr lang="en-US" sz="2400" dirty="0" smtClean="0"/>
              <a:t>.</a:t>
            </a:r>
          </a:p>
          <a:p>
            <a:endParaRPr lang="en-US" sz="2400" dirty="0"/>
          </a:p>
          <a:p>
            <a:r>
              <a:rPr lang="en-US" sz="2400" b="1" dirty="0"/>
              <a:t>*Titles of books and other works of art can be misleading if they sound plural or consist of many words. A title is singular and must have a singular verb.</a:t>
            </a:r>
            <a:endParaRPr lang="en-US" sz="2400" dirty="0"/>
          </a:p>
        </p:txBody>
      </p:sp>
    </p:spTree>
    <p:extLst>
      <p:ext uri="{BB962C8B-B14F-4D97-AF65-F5344CB8AC3E}">
        <p14:creationId xmlns:p14="http://schemas.microsoft.com/office/powerpoint/2010/main" val="26800930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6124754"/>
          </a:xfrm>
          <a:prstGeom prst="rect">
            <a:avLst/>
          </a:prstGeom>
        </p:spPr>
        <p:txBody>
          <a:bodyPr wrap="square">
            <a:spAutoFit/>
          </a:bodyPr>
          <a:lstStyle/>
          <a:p>
            <a:pPr algn="ctr"/>
            <a:r>
              <a:rPr lang="en-US" sz="2800" b="1" dirty="0" smtClean="0"/>
              <a:t>Review One</a:t>
            </a:r>
          </a:p>
          <a:p>
            <a:pPr algn="ctr"/>
            <a:endParaRPr lang="en-US" sz="2800" dirty="0"/>
          </a:p>
          <a:p>
            <a:pPr marL="457200" lvl="0" indent="-457200">
              <a:lnSpc>
                <a:spcPct val="150000"/>
              </a:lnSpc>
              <a:buFont typeface="+mj-lt"/>
              <a:buAutoNum type="arabicPeriod"/>
            </a:pPr>
            <a:r>
              <a:rPr lang="en-US" sz="2800" dirty="0" smtClean="0"/>
              <a:t>The </a:t>
            </a:r>
            <a:r>
              <a:rPr lang="en-US" sz="2800" dirty="0"/>
              <a:t>setting of the catacombs (contributes, contribute) to the horror of the story.</a:t>
            </a:r>
          </a:p>
          <a:p>
            <a:pPr marL="457200" lvl="0" indent="-457200">
              <a:lnSpc>
                <a:spcPct val="150000"/>
              </a:lnSpc>
              <a:buFont typeface="+mj-lt"/>
              <a:buAutoNum type="arabicPeriod"/>
            </a:pPr>
            <a:r>
              <a:rPr lang="en-US" sz="2800" dirty="0"/>
              <a:t>In chess each of the players (has have) eight identical men, called “pawns,” in his or her set. </a:t>
            </a:r>
          </a:p>
          <a:p>
            <a:pPr marL="457200" lvl="0" indent="-457200">
              <a:lnSpc>
                <a:spcPct val="150000"/>
              </a:lnSpc>
              <a:buFont typeface="+mj-lt"/>
              <a:buAutoNum type="arabicPeriod"/>
            </a:pPr>
            <a:r>
              <a:rPr lang="en-US" sz="2800" dirty="0"/>
              <a:t>The class (has, have) finished their reports.</a:t>
            </a:r>
          </a:p>
          <a:p>
            <a:pPr marL="457200" lvl="0" indent="-457200">
              <a:lnSpc>
                <a:spcPct val="150000"/>
              </a:lnSpc>
              <a:buFont typeface="+mj-lt"/>
              <a:buAutoNum type="arabicPeriod"/>
            </a:pPr>
            <a:r>
              <a:rPr lang="en-US" sz="2800" dirty="0" smtClean="0"/>
              <a:t>Neither </a:t>
            </a:r>
            <a:r>
              <a:rPr lang="en-US" sz="2800" dirty="0"/>
              <a:t>Mrs. </a:t>
            </a:r>
            <a:r>
              <a:rPr lang="en-US" sz="2800" dirty="0" err="1"/>
              <a:t>Kokoros</a:t>
            </a:r>
            <a:r>
              <a:rPr lang="en-US" sz="2800" dirty="0"/>
              <a:t> nor her children (speaks, speak) much Greek.</a:t>
            </a:r>
          </a:p>
          <a:p>
            <a:pPr marL="457200" lvl="0" indent="-457200">
              <a:lnSpc>
                <a:spcPct val="150000"/>
              </a:lnSpc>
              <a:buFont typeface="+mj-lt"/>
              <a:buAutoNum type="arabicPeriod"/>
            </a:pPr>
            <a:r>
              <a:rPr lang="en-US" sz="2800" dirty="0"/>
              <a:t>Stephen wishes he (was, were) more athletic</a:t>
            </a:r>
            <a:r>
              <a:rPr lang="en-US" sz="2800" dirty="0" smtClean="0"/>
              <a:t>.</a:t>
            </a:r>
            <a:endParaRPr lang="en-US" sz="2800" dirty="0"/>
          </a:p>
        </p:txBody>
      </p:sp>
    </p:spTree>
    <p:extLst>
      <p:ext uri="{BB962C8B-B14F-4D97-AF65-F5344CB8AC3E}">
        <p14:creationId xmlns:p14="http://schemas.microsoft.com/office/powerpoint/2010/main" val="1569851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 y="381000"/>
            <a:ext cx="9144000" cy="6124754"/>
          </a:xfrm>
          <a:prstGeom prst="rect">
            <a:avLst/>
          </a:prstGeom>
        </p:spPr>
        <p:txBody>
          <a:bodyPr wrap="square">
            <a:spAutoFit/>
          </a:bodyPr>
          <a:lstStyle/>
          <a:p>
            <a:pPr algn="ctr"/>
            <a:r>
              <a:rPr lang="en-US" sz="2800" b="1" dirty="0" smtClean="0"/>
              <a:t>Review Two</a:t>
            </a:r>
          </a:p>
          <a:p>
            <a:pPr algn="ctr"/>
            <a:endParaRPr lang="en-US" sz="2800" dirty="0"/>
          </a:p>
          <a:p>
            <a:pPr marL="457200" lvl="0" indent="-457200">
              <a:lnSpc>
                <a:spcPct val="150000"/>
              </a:lnSpc>
              <a:buFont typeface="+mj-lt"/>
              <a:buAutoNum type="arabicPeriod"/>
            </a:pPr>
            <a:r>
              <a:rPr lang="en-US" sz="2800" dirty="0" smtClean="0"/>
              <a:t>A </a:t>
            </a:r>
            <a:r>
              <a:rPr lang="en-US" sz="2800" dirty="0"/>
              <a:t>falconer, a person who works with hawks, (is, are) now an uncommon sight.</a:t>
            </a:r>
          </a:p>
          <a:p>
            <a:pPr marL="457200" indent="-457200">
              <a:lnSpc>
                <a:spcPct val="150000"/>
              </a:lnSpc>
              <a:buFont typeface="+mj-lt"/>
              <a:buAutoNum type="arabicPeriod"/>
            </a:pPr>
            <a:r>
              <a:rPr lang="en-US" sz="2800" dirty="0" smtClean="0"/>
              <a:t>This </a:t>
            </a:r>
            <a:r>
              <a:rPr lang="en-US" sz="2800" dirty="0"/>
              <a:t>painting, just like that one, (costs, cost) far less.</a:t>
            </a:r>
          </a:p>
          <a:p>
            <a:pPr marL="457200" indent="-457200">
              <a:lnSpc>
                <a:spcPct val="150000"/>
              </a:lnSpc>
              <a:buFont typeface="+mj-lt"/>
              <a:buAutoNum type="arabicPeriod"/>
            </a:pPr>
            <a:r>
              <a:rPr lang="en-US" sz="2800" dirty="0" smtClean="0"/>
              <a:t>If </a:t>
            </a:r>
            <a:r>
              <a:rPr lang="en-US" sz="2800" dirty="0"/>
              <a:t>this (was, were) gold, it would be worth a fortune.</a:t>
            </a:r>
          </a:p>
          <a:p>
            <a:pPr marL="457200" indent="-457200">
              <a:lnSpc>
                <a:spcPct val="150000"/>
              </a:lnSpc>
              <a:buFont typeface="+mj-lt"/>
              <a:buAutoNum type="arabicPeriod"/>
            </a:pPr>
            <a:r>
              <a:rPr lang="en-US" sz="2800" dirty="0" smtClean="0"/>
              <a:t>Every </a:t>
            </a:r>
            <a:r>
              <a:rPr lang="en-US" sz="2800" dirty="0"/>
              <a:t>suitcase and parcel (was, were) inspected at the gate.</a:t>
            </a:r>
          </a:p>
          <a:p>
            <a:pPr marL="457200" lvl="0" indent="-457200">
              <a:lnSpc>
                <a:spcPct val="150000"/>
              </a:lnSpc>
              <a:buFont typeface="+mj-lt"/>
              <a:buAutoNum type="arabicPeriod"/>
            </a:pPr>
            <a:r>
              <a:rPr lang="en-US" sz="2800" dirty="0"/>
              <a:t> Only those puppies from the litter that (exhibits, exhibit) aggressive behavior will be trained guard dogs</a:t>
            </a:r>
            <a:r>
              <a:rPr lang="en-US" sz="2800" dirty="0" smtClean="0"/>
              <a:t>.</a:t>
            </a:r>
            <a:endParaRPr lang="en-US" sz="2800" dirty="0"/>
          </a:p>
        </p:txBody>
      </p:sp>
    </p:spTree>
    <p:extLst>
      <p:ext uri="{BB962C8B-B14F-4D97-AF65-F5344CB8AC3E}">
        <p14:creationId xmlns:p14="http://schemas.microsoft.com/office/powerpoint/2010/main" val="943367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3000"/>
            <a:ext cx="9144000" cy="4185761"/>
          </a:xfrm>
          <a:prstGeom prst="rect">
            <a:avLst/>
          </a:prstGeom>
        </p:spPr>
        <p:txBody>
          <a:bodyPr wrap="square">
            <a:spAutoFit/>
          </a:bodyPr>
          <a:lstStyle/>
          <a:p>
            <a:pPr algn="ctr"/>
            <a:r>
              <a:rPr lang="en-US" sz="2800" b="1" dirty="0" smtClean="0"/>
              <a:t>Review Three</a:t>
            </a:r>
          </a:p>
          <a:p>
            <a:pPr algn="ctr"/>
            <a:endParaRPr lang="en-US" sz="2800" dirty="0"/>
          </a:p>
          <a:p>
            <a:pPr marL="457200" lvl="0" indent="-457200">
              <a:lnSpc>
                <a:spcPct val="150000"/>
              </a:lnSpc>
              <a:buFont typeface="+mj-lt"/>
              <a:buAutoNum type="arabicPeriod"/>
            </a:pPr>
            <a:r>
              <a:rPr lang="en-US" sz="2800" dirty="0" smtClean="0"/>
              <a:t>If </a:t>
            </a:r>
            <a:r>
              <a:rPr lang="en-US" sz="2800" dirty="0"/>
              <a:t>I (was, were) you, I would not tell her.</a:t>
            </a:r>
          </a:p>
          <a:p>
            <a:pPr marL="457200" lvl="0" indent="-457200">
              <a:lnSpc>
                <a:spcPct val="150000"/>
              </a:lnSpc>
              <a:buFont typeface="+mj-lt"/>
              <a:buAutoNum type="arabicPeriod"/>
            </a:pPr>
            <a:r>
              <a:rPr lang="en-US" sz="2800" dirty="0"/>
              <a:t> My favorite dessert (is, are) peaches with cream.</a:t>
            </a:r>
          </a:p>
          <a:p>
            <a:pPr marL="457200" lvl="0" indent="-457200">
              <a:lnSpc>
                <a:spcPct val="150000"/>
              </a:lnSpc>
              <a:buFont typeface="+mj-lt"/>
              <a:buAutoNum type="arabicPeriod"/>
            </a:pPr>
            <a:r>
              <a:rPr lang="en-US" sz="2800" dirty="0"/>
              <a:t>Somebody (is, are) responsible for the accident</a:t>
            </a:r>
            <a:r>
              <a:rPr lang="en-US" sz="2800" dirty="0" smtClean="0"/>
              <a:t>.</a:t>
            </a:r>
          </a:p>
          <a:p>
            <a:pPr marL="457200" lvl="0" indent="-457200">
              <a:lnSpc>
                <a:spcPct val="150000"/>
              </a:lnSpc>
              <a:buFont typeface="+mj-lt"/>
              <a:buAutoNum type="arabicPeriod"/>
            </a:pPr>
            <a:r>
              <a:rPr lang="en-US" sz="2800" dirty="0"/>
              <a:t>Chocolate chip cookies (is, are) one of my weaknesses.</a:t>
            </a:r>
          </a:p>
          <a:p>
            <a:pPr marL="457200" lvl="0" indent="-457200">
              <a:lnSpc>
                <a:spcPct val="150000"/>
              </a:lnSpc>
              <a:buFont typeface="+mj-lt"/>
              <a:buAutoNum type="arabicPeriod"/>
            </a:pPr>
            <a:r>
              <a:rPr lang="en-US" sz="2800" dirty="0"/>
              <a:t> Mumps (is, are) a serious illness</a:t>
            </a:r>
            <a:r>
              <a:rPr lang="en-US" sz="2800" dirty="0" smtClean="0"/>
              <a:t>.</a:t>
            </a:r>
            <a:endParaRPr lang="en-US" sz="2800" dirty="0"/>
          </a:p>
        </p:txBody>
      </p:sp>
    </p:spTree>
    <p:extLst>
      <p:ext uri="{BB962C8B-B14F-4D97-AF65-F5344CB8AC3E}">
        <p14:creationId xmlns:p14="http://schemas.microsoft.com/office/powerpoint/2010/main" val="2276115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305800" cy="4185761"/>
          </a:xfrm>
          <a:prstGeom prst="rect">
            <a:avLst/>
          </a:prstGeom>
        </p:spPr>
        <p:txBody>
          <a:bodyPr wrap="square">
            <a:spAutoFit/>
          </a:bodyPr>
          <a:lstStyle/>
          <a:p>
            <a:pPr algn="ctr"/>
            <a:r>
              <a:rPr lang="en-US" sz="2800" b="1" dirty="0" smtClean="0"/>
              <a:t>Review Four</a:t>
            </a:r>
          </a:p>
          <a:p>
            <a:pPr algn="ctr"/>
            <a:endParaRPr lang="en-US" sz="2800" dirty="0"/>
          </a:p>
          <a:p>
            <a:pPr marL="457200" lvl="0" indent="-457200">
              <a:lnSpc>
                <a:spcPct val="150000"/>
              </a:lnSpc>
              <a:buFont typeface="+mj-lt"/>
              <a:buAutoNum type="arabicPeriod"/>
            </a:pPr>
            <a:r>
              <a:rPr lang="en-US" sz="2800" dirty="0" smtClean="0"/>
              <a:t>Gymnastics </a:t>
            </a:r>
            <a:r>
              <a:rPr lang="en-US" sz="2800" dirty="0"/>
              <a:t>(is, are) growing in popularity.</a:t>
            </a:r>
          </a:p>
          <a:p>
            <a:pPr marL="457200" lvl="0" indent="-457200">
              <a:lnSpc>
                <a:spcPct val="150000"/>
              </a:lnSpc>
              <a:buFont typeface="+mj-lt"/>
              <a:buAutoNum type="arabicPeriod"/>
            </a:pPr>
            <a:r>
              <a:rPr lang="en-US" sz="2800" dirty="0" smtClean="0"/>
              <a:t>Three </a:t>
            </a:r>
            <a:r>
              <a:rPr lang="en-US" sz="2800" dirty="0"/>
              <a:t>cups of sugar (is, are) too much for that recipe.</a:t>
            </a:r>
          </a:p>
          <a:p>
            <a:pPr marL="457200" lvl="0" indent="-457200">
              <a:lnSpc>
                <a:spcPct val="150000"/>
              </a:lnSpc>
              <a:buFont typeface="+mj-lt"/>
              <a:buAutoNum type="arabicPeriod"/>
            </a:pPr>
            <a:r>
              <a:rPr lang="en-US" sz="2800" dirty="0"/>
              <a:t>  Either of the twins (is, are) a capable sitter.</a:t>
            </a:r>
          </a:p>
          <a:p>
            <a:pPr marL="457200" lvl="0" indent="-457200">
              <a:lnSpc>
                <a:spcPct val="150000"/>
              </a:lnSpc>
              <a:buFont typeface="+mj-lt"/>
              <a:buAutoNum type="arabicPeriod"/>
            </a:pPr>
            <a:r>
              <a:rPr lang="en-US" sz="2800" dirty="0"/>
              <a:t> Several of my classmates (has, have) cars.</a:t>
            </a:r>
          </a:p>
          <a:p>
            <a:pPr marL="457200" lvl="0" indent="-457200">
              <a:lnSpc>
                <a:spcPct val="150000"/>
              </a:lnSpc>
              <a:buFont typeface="+mj-lt"/>
              <a:buAutoNum type="arabicPeriod"/>
            </a:pPr>
            <a:r>
              <a:rPr lang="en-US" sz="2800" dirty="0" smtClean="0"/>
              <a:t>Some </a:t>
            </a:r>
            <a:r>
              <a:rPr lang="en-US" sz="2800" dirty="0"/>
              <a:t>of the cheese (is, are) spoiled. </a:t>
            </a:r>
          </a:p>
        </p:txBody>
      </p:sp>
    </p:spTree>
    <p:extLst>
      <p:ext uri="{BB962C8B-B14F-4D97-AF65-F5344CB8AC3E}">
        <p14:creationId xmlns:p14="http://schemas.microsoft.com/office/powerpoint/2010/main" val="2121895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6124754"/>
          </a:xfrm>
          <a:prstGeom prst="rect">
            <a:avLst/>
          </a:prstGeom>
        </p:spPr>
        <p:txBody>
          <a:bodyPr wrap="square">
            <a:spAutoFit/>
          </a:bodyPr>
          <a:lstStyle/>
          <a:p>
            <a:pPr algn="ctr"/>
            <a:r>
              <a:rPr lang="en-US" sz="2800" b="1" dirty="0" smtClean="0"/>
              <a:t>Review Five</a:t>
            </a:r>
          </a:p>
          <a:p>
            <a:pPr algn="ctr"/>
            <a:endParaRPr lang="en-US" sz="2800" dirty="0"/>
          </a:p>
          <a:p>
            <a:pPr marL="457200" lvl="0" indent="-457200">
              <a:lnSpc>
                <a:spcPct val="150000"/>
              </a:lnSpc>
              <a:buFont typeface="+mj-lt"/>
              <a:buAutoNum type="arabicPeriod"/>
            </a:pPr>
            <a:r>
              <a:rPr lang="en-US" sz="2800" dirty="0" smtClean="0"/>
              <a:t>Every </a:t>
            </a:r>
            <a:r>
              <a:rPr lang="en-US" sz="2800" dirty="0"/>
              <a:t>man, woman, and child (is, are) expected to report</a:t>
            </a:r>
            <a:r>
              <a:rPr lang="en-US" sz="2800" dirty="0" smtClean="0"/>
              <a:t>.</a:t>
            </a:r>
          </a:p>
          <a:p>
            <a:pPr marL="457200" lvl="0" indent="-457200">
              <a:lnSpc>
                <a:spcPct val="150000"/>
              </a:lnSpc>
              <a:buFont typeface="+mj-lt"/>
              <a:buAutoNum type="arabicPeriod"/>
            </a:pPr>
            <a:r>
              <a:rPr lang="en-US" sz="2800" dirty="0"/>
              <a:t>The class (has, have) chosen its officers.</a:t>
            </a:r>
          </a:p>
          <a:p>
            <a:pPr marL="457200" lvl="0" indent="-457200">
              <a:lnSpc>
                <a:spcPct val="150000"/>
              </a:lnSpc>
              <a:buFont typeface="+mj-lt"/>
              <a:buAutoNum type="arabicPeriod"/>
            </a:pPr>
            <a:r>
              <a:rPr lang="en-US" sz="2800" dirty="0"/>
              <a:t> I wish that this (was, were) the first day of vacation, not the last.</a:t>
            </a:r>
          </a:p>
          <a:p>
            <a:pPr marL="457200" lvl="0" indent="-457200">
              <a:lnSpc>
                <a:spcPct val="150000"/>
              </a:lnSpc>
              <a:buFont typeface="+mj-lt"/>
              <a:buAutoNum type="arabicPeriod"/>
            </a:pPr>
            <a:r>
              <a:rPr lang="en-US" sz="2800" dirty="0"/>
              <a:t> Most of the lawn (has, have) dandelions covering it.</a:t>
            </a:r>
          </a:p>
          <a:p>
            <a:pPr marL="457200" lvl="0" indent="-457200">
              <a:lnSpc>
                <a:spcPct val="150000"/>
              </a:lnSpc>
              <a:buFont typeface="+mj-lt"/>
              <a:buAutoNum type="arabicPeriod"/>
            </a:pPr>
            <a:r>
              <a:rPr lang="en-US" sz="2800" dirty="0"/>
              <a:t> The news of his death (was, were) a surprise to everyone</a:t>
            </a:r>
            <a:r>
              <a:rPr lang="en-US" sz="2800" dirty="0" smtClean="0"/>
              <a:t>.</a:t>
            </a:r>
            <a:endParaRPr lang="en-US" sz="2800" dirty="0"/>
          </a:p>
        </p:txBody>
      </p:sp>
    </p:spTree>
    <p:extLst>
      <p:ext uri="{BB962C8B-B14F-4D97-AF65-F5344CB8AC3E}">
        <p14:creationId xmlns:p14="http://schemas.microsoft.com/office/powerpoint/2010/main" val="2120538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
            <a:ext cx="8001000" cy="7140416"/>
          </a:xfrm>
          <a:prstGeom prst="rect">
            <a:avLst/>
          </a:prstGeom>
        </p:spPr>
        <p:txBody>
          <a:bodyPr wrap="square">
            <a:spAutoFit/>
          </a:bodyPr>
          <a:lstStyle/>
          <a:p>
            <a:pPr algn="ctr"/>
            <a:r>
              <a:rPr lang="en-US" sz="2800" b="1" dirty="0" smtClean="0"/>
              <a:t>Review Six</a:t>
            </a:r>
          </a:p>
          <a:p>
            <a:pPr algn="ctr"/>
            <a:endParaRPr lang="en-US" sz="2800" dirty="0"/>
          </a:p>
          <a:p>
            <a:pPr marL="457200" lvl="0" indent="-457200">
              <a:lnSpc>
                <a:spcPct val="150000"/>
              </a:lnSpc>
              <a:buFont typeface="+mj-lt"/>
              <a:buAutoNum type="arabicPeriod"/>
            </a:pPr>
            <a:r>
              <a:rPr lang="en-US" sz="2800" dirty="0" smtClean="0"/>
              <a:t>Twelve </a:t>
            </a:r>
            <a:r>
              <a:rPr lang="en-US" sz="2800" dirty="0"/>
              <a:t>inches (is, are) the proper length.</a:t>
            </a:r>
          </a:p>
          <a:p>
            <a:pPr marL="457200" lvl="0" indent="-457200">
              <a:lnSpc>
                <a:spcPct val="150000"/>
              </a:lnSpc>
              <a:buFont typeface="+mj-lt"/>
              <a:buAutoNum type="arabicPeriod"/>
            </a:pPr>
            <a:r>
              <a:rPr lang="en-US" sz="2800" dirty="0"/>
              <a:t> The number of the candidates (is, are) small.</a:t>
            </a:r>
          </a:p>
          <a:p>
            <a:pPr marL="457200" lvl="0" indent="-457200">
              <a:lnSpc>
                <a:spcPct val="150000"/>
              </a:lnSpc>
              <a:buFont typeface="+mj-lt"/>
              <a:buAutoNum type="arabicPeriod"/>
            </a:pPr>
            <a:r>
              <a:rPr lang="en-US" sz="2800" dirty="0"/>
              <a:t> A pair of pliers (was, were) left on the ground.</a:t>
            </a:r>
          </a:p>
          <a:p>
            <a:pPr marL="457200" lvl="0" indent="-457200">
              <a:lnSpc>
                <a:spcPct val="150000"/>
              </a:lnSpc>
              <a:buFont typeface="+mj-lt"/>
              <a:buAutoNum type="arabicPeriod"/>
            </a:pPr>
            <a:r>
              <a:rPr lang="en-US" sz="2800" dirty="0"/>
              <a:t>Neither of the men (has, have) paid his dues this year.</a:t>
            </a:r>
          </a:p>
          <a:p>
            <a:pPr marL="457200" lvl="0" indent="-457200">
              <a:lnSpc>
                <a:spcPct val="150000"/>
              </a:lnSpc>
              <a:buFont typeface="+mj-lt"/>
              <a:buAutoNum type="arabicPeriod"/>
            </a:pPr>
            <a:r>
              <a:rPr lang="en-US" sz="2800" dirty="0"/>
              <a:t> The vice-president and treasurer (has, have) made several recommendations.</a:t>
            </a:r>
          </a:p>
          <a:p>
            <a:pPr marL="457200" lvl="0" indent="-457200">
              <a:lnSpc>
                <a:spcPct val="150000"/>
              </a:lnSpc>
              <a:buFont typeface="+mj-lt"/>
              <a:buAutoNum type="arabicPeriod"/>
            </a:pPr>
            <a:r>
              <a:rPr lang="en-US" sz="2800" dirty="0"/>
              <a:t> The use of these new devices (has, have) reduced our expenses.</a:t>
            </a:r>
          </a:p>
          <a:p>
            <a:r>
              <a:rPr lang="en-US" sz="2400" dirty="0"/>
              <a:t> </a:t>
            </a:r>
          </a:p>
        </p:txBody>
      </p:sp>
    </p:spTree>
    <p:extLst>
      <p:ext uri="{BB962C8B-B14F-4D97-AF65-F5344CB8AC3E}">
        <p14:creationId xmlns:p14="http://schemas.microsoft.com/office/powerpoint/2010/main" val="6569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76200"/>
            <a:ext cx="8534400" cy="6986528"/>
          </a:xfrm>
          <a:prstGeom prst="rect">
            <a:avLst/>
          </a:prstGeom>
          <a:noFill/>
        </p:spPr>
        <p:txBody>
          <a:bodyPr wrap="square" rtlCol="0">
            <a:spAutoFit/>
          </a:bodyPr>
          <a:lstStyle/>
          <a:p>
            <a:pPr lvl="0" algn="ctr"/>
            <a:r>
              <a:rPr lang="en-US" sz="2800" b="1" dirty="0" smtClean="0"/>
              <a:t>Lesson One Continued</a:t>
            </a:r>
          </a:p>
          <a:p>
            <a:pPr marL="342900" lvl="0" indent="-342900">
              <a:lnSpc>
                <a:spcPct val="150000"/>
              </a:lnSpc>
              <a:buFont typeface="+mj-lt"/>
              <a:buAutoNum type="arabicPeriod" startAt="6"/>
            </a:pPr>
            <a:r>
              <a:rPr lang="en-US" sz="2800" dirty="0" smtClean="0"/>
              <a:t>This </a:t>
            </a:r>
            <a:r>
              <a:rPr lang="en-US" sz="2800" dirty="0"/>
              <a:t>batch of cute, little kittens (is, are) ready to be sold.</a:t>
            </a:r>
          </a:p>
          <a:p>
            <a:pPr marL="342900" lvl="0" indent="-342900">
              <a:lnSpc>
                <a:spcPct val="150000"/>
              </a:lnSpc>
              <a:buFont typeface="+mj-lt"/>
              <a:buAutoNum type="arabicPeriod" startAt="6"/>
            </a:pPr>
            <a:r>
              <a:rPr lang="en-US" sz="2800" dirty="0"/>
              <a:t>The coach, as well as the fans, (was, were) disappointed in the team’s performance.</a:t>
            </a:r>
          </a:p>
          <a:p>
            <a:pPr marL="342900" lvl="0" indent="-342900">
              <a:lnSpc>
                <a:spcPct val="150000"/>
              </a:lnSpc>
              <a:buFont typeface="+mj-lt"/>
              <a:buAutoNum type="arabicPeriod" startAt="6"/>
            </a:pPr>
            <a:r>
              <a:rPr lang="en-US" sz="2800" dirty="0"/>
              <a:t>The arrival of the new costumes (has, have) caused excitement among the cast of the play.</a:t>
            </a:r>
          </a:p>
          <a:p>
            <a:pPr marL="342900" lvl="0" indent="-342900">
              <a:lnSpc>
                <a:spcPct val="150000"/>
              </a:lnSpc>
              <a:buFont typeface="+mj-lt"/>
              <a:buAutoNum type="arabicPeriod" startAt="6"/>
            </a:pPr>
            <a:r>
              <a:rPr lang="en-US" sz="2800" dirty="0"/>
              <a:t>The artwork, in addition to the jewelry, (are, is) to be auctioned off in May.</a:t>
            </a:r>
          </a:p>
          <a:p>
            <a:pPr marL="342900" lvl="0" indent="-342900">
              <a:lnSpc>
                <a:spcPct val="150000"/>
              </a:lnSpc>
              <a:buFont typeface="+mj-lt"/>
              <a:buAutoNum type="arabicPeriod" startAt="6"/>
            </a:pPr>
            <a:r>
              <a:rPr lang="en-US" sz="2800" dirty="0"/>
              <a:t>An acre of trees and meadows (surrounds, surround) the house</a:t>
            </a:r>
            <a:r>
              <a:rPr lang="en-US" sz="2800" dirty="0" smtClean="0"/>
              <a:t>.</a:t>
            </a:r>
          </a:p>
        </p:txBody>
      </p:sp>
    </p:spTree>
    <p:extLst>
      <p:ext uri="{BB962C8B-B14F-4D97-AF65-F5344CB8AC3E}">
        <p14:creationId xmlns:p14="http://schemas.microsoft.com/office/powerpoint/2010/main" val="2384298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 y="0"/>
            <a:ext cx="8972550" cy="7355860"/>
          </a:xfrm>
          <a:prstGeom prst="rect">
            <a:avLst/>
          </a:prstGeom>
          <a:noFill/>
        </p:spPr>
        <p:txBody>
          <a:bodyPr wrap="square" rtlCol="0">
            <a:spAutoFit/>
          </a:bodyPr>
          <a:lstStyle/>
          <a:p>
            <a:pPr lvl="0" algn="ctr"/>
            <a:r>
              <a:rPr lang="en-US" sz="2800" b="1" dirty="0" smtClean="0"/>
              <a:t>Lesson One Continued</a:t>
            </a:r>
          </a:p>
          <a:p>
            <a:pPr marL="457200" indent="-457200">
              <a:lnSpc>
                <a:spcPct val="150000"/>
              </a:lnSpc>
            </a:pPr>
            <a:r>
              <a:rPr lang="en-US" sz="2800" dirty="0" smtClean="0"/>
              <a:t>11. Linda</a:t>
            </a:r>
            <a:r>
              <a:rPr lang="en-US" sz="2800" dirty="0"/>
              <a:t>, one of my good friends, (visits, visit) England every year</a:t>
            </a:r>
            <a:r>
              <a:rPr lang="en-US" sz="2800" dirty="0" smtClean="0"/>
              <a:t>.</a:t>
            </a:r>
            <a:endParaRPr lang="en-US" sz="2800" dirty="0"/>
          </a:p>
          <a:p>
            <a:pPr marL="457200" indent="-457200">
              <a:lnSpc>
                <a:spcPct val="150000"/>
              </a:lnSpc>
            </a:pPr>
            <a:r>
              <a:rPr lang="en-US" sz="2800" dirty="0" smtClean="0"/>
              <a:t>12. Bilbo </a:t>
            </a:r>
            <a:r>
              <a:rPr lang="en-US" sz="2800" dirty="0"/>
              <a:t>Baggins, who faces goblins, trolls, and dragons, (is, are) the </a:t>
            </a:r>
            <a:r>
              <a:rPr lang="en-US" sz="2800" dirty="0" smtClean="0"/>
              <a:t>protagonist of </a:t>
            </a:r>
            <a:r>
              <a:rPr lang="en-US" sz="2800" dirty="0"/>
              <a:t>J. R. R.   Tolkien’s The Hobbit.</a:t>
            </a:r>
          </a:p>
          <a:p>
            <a:pPr marL="457200" indent="-457200">
              <a:lnSpc>
                <a:spcPct val="150000"/>
              </a:lnSpc>
            </a:pPr>
            <a:r>
              <a:rPr lang="en-US" sz="2800" dirty="0" smtClean="0"/>
              <a:t>13.  A </a:t>
            </a:r>
            <a:r>
              <a:rPr lang="en-US" sz="2800" dirty="0"/>
              <a:t>mask from the South Seas, along with two feather capes made </a:t>
            </a:r>
            <a:r>
              <a:rPr lang="en-US" sz="2800" dirty="0" smtClean="0"/>
              <a:t>in Peru</a:t>
            </a:r>
            <a:r>
              <a:rPr lang="en-US" sz="2800" dirty="0"/>
              <a:t>, </a:t>
            </a:r>
            <a:r>
              <a:rPr lang="en-US" sz="2800" dirty="0" smtClean="0"/>
              <a:t>(</a:t>
            </a:r>
            <a:r>
              <a:rPr lang="en-US" sz="2800" dirty="0"/>
              <a:t>was, were) featured in the museum.</a:t>
            </a:r>
          </a:p>
          <a:p>
            <a:pPr marL="457200" indent="-457200">
              <a:lnSpc>
                <a:spcPct val="150000"/>
              </a:lnSpc>
            </a:pPr>
            <a:r>
              <a:rPr lang="en-US" sz="2800" dirty="0" smtClean="0"/>
              <a:t>14.  The </a:t>
            </a:r>
            <a:r>
              <a:rPr lang="en-US" sz="2800" dirty="0"/>
              <a:t>doctor, together with his nurses, (is, are) attending a </a:t>
            </a:r>
            <a:r>
              <a:rPr lang="en-US" sz="2800" dirty="0" smtClean="0"/>
              <a:t>conference</a:t>
            </a:r>
            <a:r>
              <a:rPr lang="en-US" sz="2800" dirty="0"/>
              <a:t>.</a:t>
            </a:r>
          </a:p>
          <a:p>
            <a:pPr marL="457200" indent="-457200">
              <a:lnSpc>
                <a:spcPct val="150000"/>
              </a:lnSpc>
            </a:pPr>
            <a:r>
              <a:rPr lang="en-US" sz="2800" dirty="0" smtClean="0"/>
              <a:t>15.  The </a:t>
            </a:r>
            <a:r>
              <a:rPr lang="en-US" sz="2800" dirty="0"/>
              <a:t>actress signing autographs (has, have) won two awards. </a:t>
            </a:r>
          </a:p>
          <a:p>
            <a:pPr marL="342900" lvl="0" indent="-342900">
              <a:buFont typeface="+mj-lt"/>
              <a:buAutoNum type="arabicPeriod" startAt="6"/>
            </a:pPr>
            <a:endParaRPr lang="en-US" sz="2400" dirty="0"/>
          </a:p>
        </p:txBody>
      </p:sp>
    </p:spTree>
    <p:extLst>
      <p:ext uri="{BB962C8B-B14F-4D97-AF65-F5344CB8AC3E}">
        <p14:creationId xmlns:p14="http://schemas.microsoft.com/office/powerpoint/2010/main" val="2778964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35846"/>
            <a:ext cx="8686800" cy="5078313"/>
          </a:xfrm>
          <a:prstGeom prst="rect">
            <a:avLst/>
          </a:prstGeom>
        </p:spPr>
        <p:txBody>
          <a:bodyPr wrap="square">
            <a:spAutoFit/>
          </a:bodyPr>
          <a:lstStyle/>
          <a:p>
            <a:pPr algn="ctr"/>
            <a:r>
              <a:rPr lang="en-US" sz="3600" b="1" dirty="0"/>
              <a:t>Lesson Two: Subjects of Linking Verbs</a:t>
            </a:r>
            <a:endParaRPr lang="en-US" sz="3600" dirty="0"/>
          </a:p>
          <a:p>
            <a:endParaRPr lang="en-US" sz="3600" b="1" dirty="0" smtClean="0"/>
          </a:p>
          <a:p>
            <a:endParaRPr lang="en-US" sz="3600" b="1" dirty="0"/>
          </a:p>
          <a:p>
            <a:r>
              <a:rPr lang="en-US" sz="3600" b="1" dirty="0" smtClean="0"/>
              <a:t>Concept</a:t>
            </a:r>
            <a:r>
              <a:rPr lang="en-US" sz="3600" b="1" dirty="0"/>
              <a:t>: </a:t>
            </a:r>
            <a:r>
              <a:rPr lang="en-US" sz="3600" dirty="0"/>
              <a:t>A linking verb must agree with its subject, regardless of the number of its predicate nominative.</a:t>
            </a:r>
          </a:p>
          <a:p>
            <a:r>
              <a:rPr lang="en-US" sz="3600" b="1" dirty="0"/>
              <a:t> </a:t>
            </a:r>
            <a:endParaRPr lang="en-US" sz="3600" dirty="0"/>
          </a:p>
          <a:p>
            <a:r>
              <a:rPr lang="en-US" sz="3600" b="1" dirty="0"/>
              <a:t>Example:  </a:t>
            </a:r>
            <a:r>
              <a:rPr lang="en-US" sz="3600" dirty="0"/>
              <a:t>Jalapeno peppers are the main ingredient in my hot sauce.</a:t>
            </a:r>
            <a:r>
              <a:rPr lang="en-US" sz="3600" b="1" dirty="0"/>
              <a:t>	  </a:t>
            </a:r>
            <a:endParaRPr lang="en-US" sz="3600" dirty="0"/>
          </a:p>
        </p:txBody>
      </p:sp>
    </p:spTree>
    <p:extLst>
      <p:ext uri="{BB962C8B-B14F-4D97-AF65-F5344CB8AC3E}">
        <p14:creationId xmlns:p14="http://schemas.microsoft.com/office/powerpoint/2010/main" val="2020696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35846"/>
            <a:ext cx="8686800" cy="6124754"/>
          </a:xfrm>
          <a:prstGeom prst="rect">
            <a:avLst/>
          </a:prstGeom>
        </p:spPr>
        <p:txBody>
          <a:bodyPr wrap="square">
            <a:spAutoFit/>
          </a:bodyPr>
          <a:lstStyle/>
          <a:p>
            <a:pPr algn="ctr"/>
            <a:r>
              <a:rPr lang="en-US" sz="2800" b="1" dirty="0"/>
              <a:t>Lesson Two: Subjects of Linking Verbs</a:t>
            </a:r>
            <a:endParaRPr lang="en-US" sz="2800" dirty="0"/>
          </a:p>
          <a:p>
            <a:endParaRPr lang="en-US" sz="2800" b="1" dirty="0" smtClean="0"/>
          </a:p>
          <a:p>
            <a:r>
              <a:rPr lang="en-US" sz="2800" b="1" dirty="0" smtClean="0"/>
              <a:t>Underline </a:t>
            </a:r>
            <a:r>
              <a:rPr lang="en-US" sz="2800" b="1" dirty="0"/>
              <a:t>the subject. Then circle the correct form of the verb from the choices in parentheses.</a:t>
            </a:r>
            <a:endParaRPr lang="en-US" sz="2800" dirty="0"/>
          </a:p>
          <a:p>
            <a:r>
              <a:rPr lang="en-US" sz="2800" b="1" dirty="0"/>
              <a:t> </a:t>
            </a:r>
            <a:endParaRPr lang="en-US" sz="2800" dirty="0"/>
          </a:p>
          <a:p>
            <a:pPr marL="342900" lvl="0" indent="-342900">
              <a:buFont typeface="+mj-lt"/>
              <a:buAutoNum type="arabicPeriod"/>
            </a:pPr>
            <a:r>
              <a:rPr lang="en-US" sz="2800" dirty="0"/>
              <a:t>The car factory’s greatest asset (is, are) its employees. </a:t>
            </a:r>
          </a:p>
          <a:p>
            <a:pPr marL="342900" lvl="0" indent="-342900">
              <a:buFont typeface="+mj-lt"/>
              <a:buAutoNum type="arabicPeriod"/>
            </a:pPr>
            <a:r>
              <a:rPr lang="en-US" sz="2800" dirty="0"/>
              <a:t>The best part of the movie (was, were) the chase scenes.</a:t>
            </a:r>
          </a:p>
          <a:p>
            <a:pPr marL="342900" lvl="0" indent="-342900">
              <a:buFont typeface="+mj-lt"/>
              <a:buAutoNum type="arabicPeriod"/>
            </a:pPr>
            <a:r>
              <a:rPr lang="en-US" sz="2800" dirty="0"/>
              <a:t>These pearls (appears, appear) to be one of Aunt Gracie’s heirlooms.</a:t>
            </a:r>
          </a:p>
          <a:p>
            <a:pPr marL="342900" lvl="0" indent="-342900">
              <a:buFont typeface="+mj-lt"/>
              <a:buAutoNum type="arabicPeriod"/>
            </a:pPr>
            <a:r>
              <a:rPr lang="en-US" sz="2800" dirty="0"/>
              <a:t>Aunt Gracie’s farms (is, are) a quiet retreat for the entire family.</a:t>
            </a:r>
          </a:p>
          <a:p>
            <a:pPr marL="342900" lvl="0" indent="-342900">
              <a:buFont typeface="+mj-lt"/>
              <a:buAutoNum type="arabicPeriod"/>
            </a:pPr>
            <a:r>
              <a:rPr lang="en-US" sz="2800" dirty="0"/>
              <a:t>The highlight of the Fourth of July celebration (remains, remain) the fireworks.</a:t>
            </a:r>
          </a:p>
        </p:txBody>
      </p:sp>
    </p:spTree>
    <p:extLst>
      <p:ext uri="{BB962C8B-B14F-4D97-AF65-F5344CB8AC3E}">
        <p14:creationId xmlns:p14="http://schemas.microsoft.com/office/powerpoint/2010/main" val="4031216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58847"/>
            <a:ext cx="8915400" cy="5016758"/>
          </a:xfrm>
          <a:prstGeom prst="rect">
            <a:avLst/>
          </a:prstGeom>
        </p:spPr>
        <p:txBody>
          <a:bodyPr wrap="square">
            <a:spAutoFit/>
          </a:bodyPr>
          <a:lstStyle/>
          <a:p>
            <a:pPr algn="ctr"/>
            <a:r>
              <a:rPr lang="en-US" sz="3200" b="1" dirty="0"/>
              <a:t>Lesson Three: Relative Pronouns </a:t>
            </a:r>
            <a:endParaRPr lang="en-US" sz="3200" dirty="0"/>
          </a:p>
          <a:p>
            <a:endParaRPr lang="en-US" sz="3200" b="1" dirty="0" smtClean="0"/>
          </a:p>
          <a:p>
            <a:r>
              <a:rPr lang="en-US" sz="3200" b="1" dirty="0" smtClean="0"/>
              <a:t>Concept</a:t>
            </a:r>
            <a:r>
              <a:rPr lang="en-US" sz="3200" b="1" dirty="0"/>
              <a:t>: </a:t>
            </a:r>
            <a:r>
              <a:rPr lang="en-US" sz="3200" dirty="0"/>
              <a:t>When </a:t>
            </a:r>
            <a:r>
              <a:rPr lang="en-US" sz="3200" i="1" dirty="0"/>
              <a:t>who, which, </a:t>
            </a:r>
            <a:r>
              <a:rPr lang="en-US" sz="3200" dirty="0"/>
              <a:t>or </a:t>
            </a:r>
            <a:r>
              <a:rPr lang="en-US" sz="3200" i="1" dirty="0"/>
              <a:t>that</a:t>
            </a:r>
            <a:r>
              <a:rPr lang="en-US" sz="3200" dirty="0"/>
              <a:t> (relative pronouns) act as a subject of a subordinate clause, its verb will be singular or plural depending on the number of the antecedent.</a:t>
            </a:r>
            <a:r>
              <a:rPr lang="en-US" sz="3200" b="1" dirty="0"/>
              <a:t>  </a:t>
            </a:r>
            <a:endParaRPr lang="en-US" sz="3200" dirty="0"/>
          </a:p>
          <a:p>
            <a:endParaRPr lang="en-US" sz="3200" b="1" dirty="0" smtClean="0"/>
          </a:p>
          <a:p>
            <a:r>
              <a:rPr lang="en-US" sz="3200" b="1" dirty="0"/>
              <a:t> </a:t>
            </a:r>
            <a:r>
              <a:rPr lang="en-US" sz="3200" b="1" dirty="0" smtClean="0"/>
              <a:t>Examples</a:t>
            </a:r>
            <a:r>
              <a:rPr lang="en-US" sz="3200" b="1" dirty="0"/>
              <a:t>:  </a:t>
            </a:r>
            <a:r>
              <a:rPr lang="en-US" sz="3200" dirty="0"/>
              <a:t>The name </a:t>
            </a:r>
            <a:r>
              <a:rPr lang="en-US" sz="3200" i="1" dirty="0"/>
              <a:t>Sphinx</a:t>
            </a:r>
            <a:r>
              <a:rPr lang="en-US" sz="3200" dirty="0"/>
              <a:t> was given to the statue by the Greeks, who were associating it with a monster from the ancient Greek myth</a:t>
            </a:r>
            <a:r>
              <a:rPr lang="en-US" sz="3200" dirty="0" smtClean="0"/>
              <a:t>.</a:t>
            </a:r>
            <a:endParaRPr lang="en-US" sz="3200" dirty="0"/>
          </a:p>
        </p:txBody>
      </p:sp>
    </p:spTree>
    <p:extLst>
      <p:ext uri="{BB962C8B-B14F-4D97-AF65-F5344CB8AC3E}">
        <p14:creationId xmlns:p14="http://schemas.microsoft.com/office/powerpoint/2010/main" val="136180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58847"/>
            <a:ext cx="8915400" cy="6555641"/>
          </a:xfrm>
          <a:prstGeom prst="rect">
            <a:avLst/>
          </a:prstGeom>
        </p:spPr>
        <p:txBody>
          <a:bodyPr wrap="square">
            <a:spAutoFit/>
          </a:bodyPr>
          <a:lstStyle/>
          <a:p>
            <a:pPr algn="ctr"/>
            <a:r>
              <a:rPr lang="en-US" sz="2800" b="1" dirty="0"/>
              <a:t>Lesson Three: Relative Pronouns </a:t>
            </a:r>
            <a:endParaRPr lang="en-US" sz="2800" dirty="0"/>
          </a:p>
          <a:p>
            <a:endParaRPr lang="en-US" sz="2800" b="1" dirty="0" smtClean="0"/>
          </a:p>
          <a:p>
            <a:r>
              <a:rPr lang="en-US" sz="2800" b="1" dirty="0" smtClean="0"/>
              <a:t>In </a:t>
            </a:r>
            <a:r>
              <a:rPr lang="en-US" sz="2800" b="1" dirty="0"/>
              <a:t>each sentence,</a:t>
            </a:r>
            <a:r>
              <a:rPr lang="en-US" sz="2800" dirty="0"/>
              <a:t> </a:t>
            </a:r>
            <a:r>
              <a:rPr lang="en-US" sz="2800" b="1" dirty="0"/>
              <a:t>circle the correct form of the verb from the choices in parentheses. </a:t>
            </a:r>
            <a:endParaRPr lang="en-US" sz="2800" b="1" dirty="0" smtClean="0"/>
          </a:p>
          <a:p>
            <a:endParaRPr lang="en-US" sz="2800" dirty="0"/>
          </a:p>
          <a:p>
            <a:pPr marL="457200" lvl="0" indent="-457200">
              <a:buFont typeface="+mj-lt"/>
              <a:buAutoNum type="arabicPeriod"/>
            </a:pPr>
            <a:r>
              <a:rPr lang="en-US" sz="2800" dirty="0"/>
              <a:t>The assistant principal assigns detention to students who (is, are) tardy six times.</a:t>
            </a:r>
          </a:p>
          <a:p>
            <a:pPr marL="457200" lvl="0" indent="-457200">
              <a:buFont typeface="+mj-lt"/>
              <a:buAutoNum type="arabicPeriod"/>
            </a:pPr>
            <a:r>
              <a:rPr lang="en-US" sz="2800" dirty="0"/>
              <a:t>Maya Angelou is an author who (use, uses) imagery most skillfully.</a:t>
            </a:r>
          </a:p>
          <a:p>
            <a:pPr marL="457200" lvl="0" indent="-457200">
              <a:buFont typeface="+mj-lt"/>
              <a:buAutoNum type="arabicPeriod"/>
            </a:pPr>
            <a:r>
              <a:rPr lang="en-US" sz="2800" dirty="0"/>
              <a:t>In addition, Sarah, who (is, are) a great writer, loves cooking.</a:t>
            </a:r>
          </a:p>
          <a:p>
            <a:pPr marL="457200" lvl="0" indent="-457200">
              <a:buFont typeface="+mj-lt"/>
              <a:buAutoNum type="arabicPeriod"/>
            </a:pPr>
            <a:r>
              <a:rPr lang="en-US" sz="2800" dirty="0"/>
              <a:t>The children gave a handful of potato chips to the dog, who (was, were) sniffing around the picnic tables.</a:t>
            </a:r>
          </a:p>
          <a:p>
            <a:pPr marL="457200" lvl="0" indent="-457200">
              <a:buFont typeface="+mj-lt"/>
              <a:buAutoNum type="arabicPeriod"/>
            </a:pPr>
            <a:r>
              <a:rPr lang="en-US" sz="2800" dirty="0"/>
              <a:t>The children who (skateboards, skateboard) in the street are especially noisy. </a:t>
            </a:r>
          </a:p>
        </p:txBody>
      </p:sp>
    </p:spTree>
    <p:extLst>
      <p:ext uri="{BB962C8B-B14F-4D97-AF65-F5344CB8AC3E}">
        <p14:creationId xmlns:p14="http://schemas.microsoft.com/office/powerpoint/2010/main" val="1327516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050"/>
            <a:ext cx="9144000" cy="6986528"/>
          </a:xfrm>
          <a:prstGeom prst="rect">
            <a:avLst/>
          </a:prstGeom>
        </p:spPr>
        <p:txBody>
          <a:bodyPr wrap="square">
            <a:spAutoFit/>
          </a:bodyPr>
          <a:lstStyle/>
          <a:p>
            <a:pPr algn="ctr"/>
            <a:r>
              <a:rPr lang="en-US" sz="2800" b="1" dirty="0"/>
              <a:t>Lesson Four:  Compound </a:t>
            </a:r>
            <a:r>
              <a:rPr lang="en-US" sz="2800" b="1" dirty="0" smtClean="0"/>
              <a:t>Subjects</a:t>
            </a:r>
          </a:p>
          <a:p>
            <a:pPr algn="ctr"/>
            <a:endParaRPr lang="en-US" sz="2800" dirty="0"/>
          </a:p>
          <a:p>
            <a:r>
              <a:rPr lang="en-US" sz="2800" b="1" dirty="0"/>
              <a:t>Concept: </a:t>
            </a:r>
            <a:r>
              <a:rPr lang="en-US" sz="2800" dirty="0"/>
              <a:t>A compound subject consists of two or more nouns or pronouns that are joined by a conjunction and have the same verb. The parts of a compound subject are usually connected by </a:t>
            </a:r>
            <a:r>
              <a:rPr lang="en-US" sz="2800" i="1" dirty="0"/>
              <a:t>and</a:t>
            </a:r>
            <a:r>
              <a:rPr lang="en-US" sz="2800" dirty="0"/>
              <a:t>, </a:t>
            </a:r>
            <a:r>
              <a:rPr lang="en-US" sz="2800" i="1" dirty="0"/>
              <a:t>or</a:t>
            </a:r>
            <a:r>
              <a:rPr lang="en-US" sz="2800" dirty="0"/>
              <a:t>, </a:t>
            </a:r>
            <a:r>
              <a:rPr lang="en-US" sz="2800" i="1" dirty="0"/>
              <a:t>nor</a:t>
            </a:r>
            <a:r>
              <a:rPr lang="en-US" sz="2800" dirty="0"/>
              <a:t>, </a:t>
            </a:r>
            <a:r>
              <a:rPr lang="en-US" sz="2800" i="1" dirty="0"/>
              <a:t>either</a:t>
            </a:r>
            <a:r>
              <a:rPr lang="en-US" sz="2800" dirty="0"/>
              <a:t> - </a:t>
            </a:r>
            <a:r>
              <a:rPr lang="en-US" sz="2800" i="1" dirty="0"/>
              <a:t>or</a:t>
            </a:r>
            <a:r>
              <a:rPr lang="en-US" sz="2800" dirty="0"/>
              <a:t>, and </a:t>
            </a:r>
            <a:r>
              <a:rPr lang="en-US" sz="2800" i="1" dirty="0"/>
              <a:t>neither</a:t>
            </a:r>
            <a:r>
              <a:rPr lang="en-US" sz="2800" dirty="0"/>
              <a:t> - </a:t>
            </a:r>
            <a:r>
              <a:rPr lang="en-US" sz="2800" i="1" dirty="0"/>
              <a:t>nor</a:t>
            </a:r>
            <a:r>
              <a:rPr lang="en-US" sz="2800" dirty="0"/>
              <a:t>. </a:t>
            </a:r>
          </a:p>
          <a:p>
            <a:r>
              <a:rPr lang="en-US" sz="2800" dirty="0"/>
              <a:t> </a:t>
            </a:r>
          </a:p>
          <a:p>
            <a:r>
              <a:rPr lang="en-US" sz="2800" dirty="0"/>
              <a:t>A compound subject joined by </a:t>
            </a:r>
            <a:r>
              <a:rPr lang="en-US" sz="2800" i="1" dirty="0"/>
              <a:t>and</a:t>
            </a:r>
            <a:r>
              <a:rPr lang="en-US" sz="2800" dirty="0"/>
              <a:t> is generally plural and must have a plural verb.  </a:t>
            </a:r>
            <a:r>
              <a:rPr lang="en-US" sz="2800" u="sng" dirty="0"/>
              <a:t>There is one exception to the </a:t>
            </a:r>
            <a:r>
              <a:rPr lang="en-US" sz="2800" i="1" u="sng" dirty="0"/>
              <a:t>and</a:t>
            </a:r>
            <a:r>
              <a:rPr lang="en-US" sz="2800" u="sng" dirty="0"/>
              <a:t> rule.</a:t>
            </a:r>
            <a:r>
              <a:rPr lang="en-US" sz="2800" dirty="0"/>
              <a:t> Sometimes the two subjects connected by </a:t>
            </a:r>
            <a:r>
              <a:rPr lang="en-US" sz="2800" i="1" dirty="0"/>
              <a:t>and</a:t>
            </a:r>
            <a:r>
              <a:rPr lang="en-US" sz="2800" dirty="0"/>
              <a:t> form a unit.  When this happens, the subject is regarded as singular and takes a singular verb. </a:t>
            </a:r>
          </a:p>
          <a:p>
            <a:r>
              <a:rPr lang="en-US" sz="2800" dirty="0"/>
              <a:t/>
            </a:r>
            <a:br>
              <a:rPr lang="en-US" sz="2800" dirty="0"/>
            </a:br>
            <a:r>
              <a:rPr lang="en-US" sz="2800" dirty="0"/>
              <a:t>If one or more singular subjects are joined to one or more plural subjects by </a:t>
            </a:r>
            <a:r>
              <a:rPr lang="en-US" sz="2800" i="1" dirty="0"/>
              <a:t>or</a:t>
            </a:r>
            <a:r>
              <a:rPr lang="en-US" sz="2800" dirty="0"/>
              <a:t> </a:t>
            </a:r>
            <a:r>
              <a:rPr lang="en-US" sz="2800" dirty="0" err="1"/>
              <a:t>or</a:t>
            </a:r>
            <a:r>
              <a:rPr lang="en-US" sz="2800" dirty="0"/>
              <a:t> </a:t>
            </a:r>
            <a:r>
              <a:rPr lang="en-US" sz="2800" i="1" dirty="0"/>
              <a:t>nor,</a:t>
            </a:r>
            <a:r>
              <a:rPr lang="en-US" sz="2800" dirty="0"/>
              <a:t> the subject closest to the verb determines agreement</a:t>
            </a:r>
            <a:r>
              <a:rPr lang="en-US" sz="2800" dirty="0" smtClean="0"/>
              <a:t>.</a:t>
            </a:r>
            <a:endParaRPr lang="en-US" sz="2800" dirty="0"/>
          </a:p>
        </p:txBody>
      </p:sp>
    </p:spTree>
    <p:extLst>
      <p:ext uri="{BB962C8B-B14F-4D97-AF65-F5344CB8AC3E}">
        <p14:creationId xmlns:p14="http://schemas.microsoft.com/office/powerpoint/2010/main" val="3479545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1382</Words>
  <Application>Microsoft Office PowerPoint</Application>
  <PresentationFormat>On-screen Show (4:3)</PresentationFormat>
  <Paragraphs>244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Indefinite Pronouns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Gwinnett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Guilarte, Vanessa</dc:creator>
  <cp:lastModifiedBy>Pinkerton, Jennifer</cp:lastModifiedBy>
  <cp:revision>23</cp:revision>
  <cp:lastPrinted>2013-09-12T14:07:40Z</cp:lastPrinted>
  <dcterms:created xsi:type="dcterms:W3CDTF">2012-08-06T13:44:58Z</dcterms:created>
  <dcterms:modified xsi:type="dcterms:W3CDTF">2014-03-13T14:40:51Z</dcterms:modified>
</cp:coreProperties>
</file>